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42"/>
  </p:notesMasterIdLst>
  <p:handoutMasterIdLst>
    <p:handoutMasterId r:id="rId43"/>
  </p:handoutMasterIdLst>
  <p:sldIdLst>
    <p:sldId id="446" r:id="rId2"/>
    <p:sldId id="489" r:id="rId3"/>
    <p:sldId id="490" r:id="rId4"/>
    <p:sldId id="531" r:id="rId5"/>
    <p:sldId id="530" r:id="rId6"/>
    <p:sldId id="533" r:id="rId7"/>
    <p:sldId id="494" r:id="rId8"/>
    <p:sldId id="496" r:id="rId9"/>
    <p:sldId id="497" r:id="rId10"/>
    <p:sldId id="498" r:id="rId11"/>
    <p:sldId id="499" r:id="rId12"/>
    <p:sldId id="500" r:id="rId13"/>
    <p:sldId id="501" r:id="rId14"/>
    <p:sldId id="502" r:id="rId15"/>
    <p:sldId id="503" r:id="rId16"/>
    <p:sldId id="495" r:id="rId17"/>
    <p:sldId id="504" r:id="rId18"/>
    <p:sldId id="505" r:id="rId19"/>
    <p:sldId id="506" r:id="rId20"/>
    <p:sldId id="385" r:id="rId21"/>
    <p:sldId id="512" r:id="rId22"/>
    <p:sldId id="514" r:id="rId23"/>
    <p:sldId id="511" r:id="rId24"/>
    <p:sldId id="509" r:id="rId25"/>
    <p:sldId id="515" r:id="rId26"/>
    <p:sldId id="516" r:id="rId27"/>
    <p:sldId id="517" r:id="rId28"/>
    <p:sldId id="518" r:id="rId29"/>
    <p:sldId id="510" r:id="rId30"/>
    <p:sldId id="521" r:id="rId31"/>
    <p:sldId id="535" r:id="rId32"/>
    <p:sldId id="534" r:id="rId33"/>
    <p:sldId id="536" r:id="rId34"/>
    <p:sldId id="538" r:id="rId35"/>
    <p:sldId id="537" r:id="rId36"/>
    <p:sldId id="523" r:id="rId37"/>
    <p:sldId id="524" r:id="rId38"/>
    <p:sldId id="522" r:id="rId39"/>
    <p:sldId id="525" r:id="rId40"/>
    <p:sldId id="526" r:id="rId41"/>
  </p:sldIdLst>
  <p:sldSz cx="12192000" cy="6858000"/>
  <p:notesSz cx="7099300" cy="10234613"/>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55" algn="l" rtl="0" fontAlgn="base">
      <a:spcBef>
        <a:spcPct val="0"/>
      </a:spcBef>
      <a:spcAft>
        <a:spcPct val="0"/>
      </a:spcAft>
      <a:defRPr kern="1200">
        <a:solidFill>
          <a:schemeClr val="tx1"/>
        </a:solidFill>
        <a:latin typeface="Arial" charset="0"/>
        <a:ea typeface="+mn-ea"/>
        <a:cs typeface="Arial" charset="0"/>
      </a:defRPr>
    </a:lvl2pPr>
    <a:lvl3pPr marL="914309" algn="l" rtl="0" fontAlgn="base">
      <a:spcBef>
        <a:spcPct val="0"/>
      </a:spcBef>
      <a:spcAft>
        <a:spcPct val="0"/>
      </a:spcAft>
      <a:defRPr kern="1200">
        <a:solidFill>
          <a:schemeClr val="tx1"/>
        </a:solidFill>
        <a:latin typeface="Arial" charset="0"/>
        <a:ea typeface="+mn-ea"/>
        <a:cs typeface="Arial" charset="0"/>
      </a:defRPr>
    </a:lvl3pPr>
    <a:lvl4pPr marL="1371464" algn="l" rtl="0" fontAlgn="base">
      <a:spcBef>
        <a:spcPct val="0"/>
      </a:spcBef>
      <a:spcAft>
        <a:spcPct val="0"/>
      </a:spcAft>
      <a:defRPr kern="1200">
        <a:solidFill>
          <a:schemeClr val="tx1"/>
        </a:solidFill>
        <a:latin typeface="Arial" charset="0"/>
        <a:ea typeface="+mn-ea"/>
        <a:cs typeface="Arial" charset="0"/>
      </a:defRPr>
    </a:lvl4pPr>
    <a:lvl5pPr marL="1828618" algn="l" rtl="0" fontAlgn="base">
      <a:spcBef>
        <a:spcPct val="0"/>
      </a:spcBef>
      <a:spcAft>
        <a:spcPct val="0"/>
      </a:spcAft>
      <a:defRPr kern="1200">
        <a:solidFill>
          <a:schemeClr val="tx1"/>
        </a:solidFill>
        <a:latin typeface="Arial" charset="0"/>
        <a:ea typeface="+mn-ea"/>
        <a:cs typeface="Arial" charset="0"/>
      </a:defRPr>
    </a:lvl5pPr>
    <a:lvl6pPr marL="2285774" algn="l" defTabSz="914309" rtl="0" eaLnBrk="1" latinLnBrk="0" hangingPunct="1">
      <a:defRPr kern="1200">
        <a:solidFill>
          <a:schemeClr val="tx1"/>
        </a:solidFill>
        <a:latin typeface="Arial" charset="0"/>
        <a:ea typeface="+mn-ea"/>
        <a:cs typeface="Arial" charset="0"/>
      </a:defRPr>
    </a:lvl6pPr>
    <a:lvl7pPr marL="2742926" algn="l" defTabSz="914309" rtl="0" eaLnBrk="1" latinLnBrk="0" hangingPunct="1">
      <a:defRPr kern="1200">
        <a:solidFill>
          <a:schemeClr val="tx1"/>
        </a:solidFill>
        <a:latin typeface="Arial" charset="0"/>
        <a:ea typeface="+mn-ea"/>
        <a:cs typeface="Arial" charset="0"/>
      </a:defRPr>
    </a:lvl7pPr>
    <a:lvl8pPr marL="3200080" algn="l" defTabSz="914309" rtl="0" eaLnBrk="1" latinLnBrk="0" hangingPunct="1">
      <a:defRPr kern="1200">
        <a:solidFill>
          <a:schemeClr val="tx1"/>
        </a:solidFill>
        <a:latin typeface="Arial" charset="0"/>
        <a:ea typeface="+mn-ea"/>
        <a:cs typeface="Arial" charset="0"/>
      </a:defRPr>
    </a:lvl8pPr>
    <a:lvl9pPr marL="3657235" algn="l" defTabSz="914309"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FFF"/>
    <a:srgbClr val="B9CAFF"/>
    <a:srgbClr val="7999FF"/>
    <a:srgbClr val="0033CC"/>
    <a:srgbClr val="008000"/>
    <a:srgbClr val="FF9999"/>
    <a:srgbClr val="FF3300"/>
    <a:srgbClr val="CC00CC"/>
    <a:srgbClr val="FFCC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5" autoAdjust="0"/>
    <p:restoredTop sz="82320" autoAdjust="0"/>
  </p:normalViewPr>
  <p:slideViewPr>
    <p:cSldViewPr>
      <p:cViewPr varScale="1">
        <p:scale>
          <a:sx n="78" d="100"/>
          <a:sy n="78" d="100"/>
        </p:scale>
        <p:origin x="106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atin typeface="Arial" pitchFamily="34" charset="0"/>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atin typeface="Arial" pitchFamily="34" charset="0"/>
                <a:cs typeface="+mn-cs"/>
              </a:defRPr>
            </a:lvl1pPr>
          </a:lstStyle>
          <a:p>
            <a:pPr>
              <a:defRPr/>
            </a:pPr>
            <a:fld id="{0A33D1F6-2909-4169-88BB-8150912129F4}" type="slidenum">
              <a:rPr lang="en-US"/>
              <a:pPr>
                <a:defRPr/>
              </a:pPr>
              <a:t>‹#›</a:t>
            </a:fld>
            <a:endParaRPr lang="en-US"/>
          </a:p>
        </p:txBody>
      </p:sp>
    </p:spTree>
    <p:extLst>
      <p:ext uri="{BB962C8B-B14F-4D97-AF65-F5344CB8AC3E}">
        <p14:creationId xmlns:p14="http://schemas.microsoft.com/office/powerpoint/2010/main" val="1866783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atin typeface="Arial" pitchFamily="34" charset="0"/>
                <a:cs typeface="+mn-cs"/>
              </a:defRPr>
            </a:lvl1pPr>
          </a:lstStyle>
          <a:p>
            <a:pPr>
              <a:defRPr/>
            </a:pPr>
            <a:endParaRPr lang="en-US"/>
          </a:p>
        </p:txBody>
      </p:sp>
      <p:sp>
        <p:nvSpPr>
          <p:cNvPr id="49156"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atin typeface="Arial" pitchFamily="34" charset="0"/>
                <a:cs typeface="+mn-cs"/>
              </a:defRPr>
            </a:lvl1pPr>
          </a:lstStyle>
          <a:p>
            <a:pPr>
              <a:defRPr/>
            </a:pPr>
            <a:fld id="{16AD5590-9C90-486D-8FA8-38179D6EA4CC}" type="slidenum">
              <a:rPr lang="en-US"/>
              <a:pPr>
                <a:defRPr/>
              </a:pPr>
              <a:t>‹#›</a:t>
            </a:fld>
            <a:endParaRPr lang="en-US"/>
          </a:p>
        </p:txBody>
      </p:sp>
    </p:spTree>
    <p:extLst>
      <p:ext uri="{BB962C8B-B14F-4D97-AF65-F5344CB8AC3E}">
        <p14:creationId xmlns:p14="http://schemas.microsoft.com/office/powerpoint/2010/main" val="24742050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155"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309"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464"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618"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5774"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5"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a:t>
            </a:fld>
            <a:endParaRPr lang="en-US"/>
          </a:p>
        </p:txBody>
      </p:sp>
    </p:spTree>
    <p:extLst>
      <p:ext uri="{BB962C8B-B14F-4D97-AF65-F5344CB8AC3E}">
        <p14:creationId xmlns:p14="http://schemas.microsoft.com/office/powerpoint/2010/main" val="357144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natural intelligence -- Think</a:t>
            </a:r>
            <a:r>
              <a:rPr lang="en-US" baseline="0" dirty="0"/>
              <a:t> like people --- cognitive science, neuroscience</a:t>
            </a:r>
          </a:p>
          <a:p>
            <a:endParaRPr lang="en-US" baseline="0" dirty="0"/>
          </a:p>
          <a:p>
            <a:r>
              <a:rPr lang="en-US" baseline="0" dirty="0"/>
              <a:t>Bottom left: who cares about how they think?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429664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6AD5590-9C90-486D-8FA8-38179D6EA4CC}" type="slidenum">
              <a:rPr lang="en-US" smtClean="0"/>
              <a:pPr>
                <a:defRPr/>
              </a:pPr>
              <a:t>30</a:t>
            </a:fld>
            <a:endParaRPr lang="en-US"/>
          </a:p>
        </p:txBody>
      </p:sp>
    </p:spTree>
    <p:extLst>
      <p:ext uri="{BB962C8B-B14F-4D97-AF65-F5344CB8AC3E}">
        <p14:creationId xmlns:p14="http://schemas.microsoft.com/office/powerpoint/2010/main" val="427926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2"/>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53A5A-7A6F-4C45-B3DA-4ADA5F9066BF}"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4F6080-E520-45DC-884B-D171AED7426D}"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441731-2654-4748-B0E7-440E0FE37C5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F1561-1732-4AFE-BD38-1F907188A60F}"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B8BF5-5AC2-408A-9CF5-48C84EA6D70D}"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5E8221-ACA7-4409-9788-2ACEEBC1BDC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21A8ED-9B00-4419-8B3B-2343371CEC44}"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6685549-3527-4829-9473-416A0C2EAE2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A60C99-D8C1-4775-8462-7FCDDC81A54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C37A3-2FAA-437F-A346-3CF46B1B892C}"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1EC880-79EA-4BC7-A72F-59EFE6AB7FD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r">
              <a:defRPr sz="1500"/>
            </a:lvl1pPr>
          </a:lstStyle>
          <a:p>
            <a:pPr>
              <a:defRPr/>
            </a:pPr>
            <a:fld id="{9749340B-4FC7-4D90-97D1-24A2CDF1925E}" type="slidenum">
              <a:rPr lang="en-US" smtClean="0"/>
              <a:pPr>
                <a:defRPr/>
              </a:pPr>
              <a:t>‹#›</a:t>
            </a:fld>
            <a:endParaRPr lang="en-US"/>
          </a:p>
        </p:txBody>
      </p:sp>
      <p:sp>
        <p:nvSpPr>
          <p:cNvPr id="4103" name="Rectangle 7"/>
          <p:cNvSpPr>
            <a:spLocks noChangeArrowheads="1"/>
          </p:cNvSpPr>
          <p:nvPr/>
        </p:nvSpPr>
        <p:spPr bwMode="auto">
          <a:xfrm>
            <a:off x="0" y="1031246"/>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43" algn="ctr" rtl="0" eaLnBrk="1" fontAlgn="base" hangingPunct="1">
        <a:spcBef>
          <a:spcPct val="0"/>
        </a:spcBef>
        <a:spcAft>
          <a:spcPct val="0"/>
        </a:spcAft>
        <a:defRPr sz="4400">
          <a:solidFill>
            <a:schemeClr val="tx2"/>
          </a:solidFill>
          <a:latin typeface="Arial" charset="0"/>
        </a:defRPr>
      </a:lvl6pPr>
      <a:lvl7pPr marL="914286" algn="ctr" rtl="0" eaLnBrk="1" fontAlgn="base" hangingPunct="1">
        <a:spcBef>
          <a:spcPct val="0"/>
        </a:spcBef>
        <a:spcAft>
          <a:spcPct val="0"/>
        </a:spcAft>
        <a:defRPr sz="4400">
          <a:solidFill>
            <a:schemeClr val="tx2"/>
          </a:solidFill>
          <a:latin typeface="Arial" charset="0"/>
        </a:defRPr>
      </a:lvl7pPr>
      <a:lvl8pPr marL="1371430" algn="ctr" rtl="0" eaLnBrk="1" fontAlgn="base" hangingPunct="1">
        <a:spcBef>
          <a:spcPct val="0"/>
        </a:spcBef>
        <a:spcAft>
          <a:spcPct val="0"/>
        </a:spcAft>
        <a:defRPr sz="4400">
          <a:solidFill>
            <a:schemeClr val="tx2"/>
          </a:solidFill>
          <a:latin typeface="Arial" charset="0"/>
        </a:defRPr>
      </a:lvl8pPr>
      <a:lvl9pPr marL="1828573" algn="ctr" rtl="0" eaLnBrk="1" fontAlgn="base" hangingPunct="1">
        <a:spcBef>
          <a:spcPct val="0"/>
        </a:spcBef>
        <a:spcAft>
          <a:spcPct val="0"/>
        </a:spcAft>
        <a:defRPr sz="4400">
          <a:solidFill>
            <a:schemeClr val="tx2"/>
          </a:solidFill>
          <a:latin typeface="Arial" charset="0"/>
        </a:defRPr>
      </a:lvl9pPr>
    </p:titleStyle>
    <p:bodyStyle>
      <a:lvl1pPr marL="342858" indent="-342858"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57" indent="-28571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58" indent="-228573"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00" indent="-228573"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4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286"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430"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57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718"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286" rtl="0" eaLnBrk="1" latinLnBrk="0" hangingPunct="1">
        <a:defRPr sz="1900" kern="1200">
          <a:solidFill>
            <a:schemeClr val="tx1"/>
          </a:solidFill>
          <a:latin typeface="+mn-lt"/>
          <a:ea typeface="+mn-ea"/>
          <a:cs typeface="+mn-cs"/>
        </a:defRPr>
      </a:lvl1pPr>
      <a:lvl2pPr marL="457143" algn="l" defTabSz="914286" rtl="0" eaLnBrk="1" latinLnBrk="0" hangingPunct="1">
        <a:defRPr sz="1900" kern="1200">
          <a:solidFill>
            <a:schemeClr val="tx1"/>
          </a:solidFill>
          <a:latin typeface="+mn-lt"/>
          <a:ea typeface="+mn-ea"/>
          <a:cs typeface="+mn-cs"/>
        </a:defRPr>
      </a:lvl2pPr>
      <a:lvl3pPr marL="914286" algn="l" defTabSz="914286" rtl="0" eaLnBrk="1" latinLnBrk="0" hangingPunct="1">
        <a:defRPr sz="1900" kern="1200">
          <a:solidFill>
            <a:schemeClr val="tx1"/>
          </a:solidFill>
          <a:latin typeface="+mn-lt"/>
          <a:ea typeface="+mn-ea"/>
          <a:cs typeface="+mn-cs"/>
        </a:defRPr>
      </a:lvl3pPr>
      <a:lvl4pPr marL="1371430" algn="l" defTabSz="914286" rtl="0" eaLnBrk="1" latinLnBrk="0" hangingPunct="1">
        <a:defRPr sz="1900" kern="1200">
          <a:solidFill>
            <a:schemeClr val="tx1"/>
          </a:solidFill>
          <a:latin typeface="+mn-lt"/>
          <a:ea typeface="+mn-ea"/>
          <a:cs typeface="+mn-cs"/>
        </a:defRPr>
      </a:lvl4pPr>
      <a:lvl5pPr marL="1828573" algn="l" defTabSz="914286" rtl="0" eaLnBrk="1" latinLnBrk="0" hangingPunct="1">
        <a:defRPr sz="1900" kern="1200">
          <a:solidFill>
            <a:schemeClr val="tx1"/>
          </a:solidFill>
          <a:latin typeface="+mn-lt"/>
          <a:ea typeface="+mn-ea"/>
          <a:cs typeface="+mn-cs"/>
        </a:defRPr>
      </a:lvl5pPr>
      <a:lvl6pPr marL="2285718" algn="l" defTabSz="914286" rtl="0" eaLnBrk="1" latinLnBrk="0" hangingPunct="1">
        <a:defRPr sz="1900" kern="1200">
          <a:solidFill>
            <a:schemeClr val="tx1"/>
          </a:solidFill>
          <a:latin typeface="+mn-lt"/>
          <a:ea typeface="+mn-ea"/>
          <a:cs typeface="+mn-cs"/>
        </a:defRPr>
      </a:lvl6pPr>
      <a:lvl7pPr marL="2742858" algn="l" defTabSz="914286" rtl="0" eaLnBrk="1" latinLnBrk="0" hangingPunct="1">
        <a:defRPr sz="1900" kern="1200">
          <a:solidFill>
            <a:schemeClr val="tx1"/>
          </a:solidFill>
          <a:latin typeface="+mn-lt"/>
          <a:ea typeface="+mn-ea"/>
          <a:cs typeface="+mn-cs"/>
        </a:defRPr>
      </a:lvl7pPr>
      <a:lvl8pPr marL="3200000" algn="l" defTabSz="914286" rtl="0" eaLnBrk="1" latinLnBrk="0" hangingPunct="1">
        <a:defRPr sz="1900" kern="1200">
          <a:solidFill>
            <a:schemeClr val="tx1"/>
          </a:solidFill>
          <a:latin typeface="+mn-lt"/>
          <a:ea typeface="+mn-ea"/>
          <a:cs typeface="+mn-cs"/>
        </a:defRPr>
      </a:lvl8pPr>
      <a:lvl9pPr marL="3657143" algn="l" defTabSz="91428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cs188@berkeley.edu" TargetMode="External"/><Relationship Id="rId2" Type="http://schemas.openxmlformats.org/officeDocument/2006/relationships/hyperlink" Target="https://inst.eecs.berkeley.edu/~cs188/sp2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sp.berkeley.ed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hs.berkeley.edu/counseling/urgent" TargetMode="External"/><Relationship Id="rId2" Type="http://schemas.openxmlformats.org/officeDocument/2006/relationships/hyperlink" Target="https://uhs.berkeley.edu/counseling/lets-talk" TargetMode="External"/><Relationship Id="rId1" Type="http://schemas.openxmlformats.org/officeDocument/2006/relationships/slideLayout" Target="../slideLayouts/slideLayout2.xml"/><Relationship Id="rId4" Type="http://schemas.openxmlformats.org/officeDocument/2006/relationships/hyperlink" Target="https://uhs.berkeley.edu/health-topics/mental-health"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late.com/culture/2020/11/what-is-barack-obama-book-university-press-amazon.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late.com/culture/2020/11/what-is-barack-obama-book-university-press-amazon.html"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culture/2020/11/what-is-barack-obama-book-university-press-amazon.html"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s://theintercept.com/2023/01/10/tesla-crash-footage-autopilo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Introduction</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Spring 2023</a:t>
            </a: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Abbeel for CS188 Intro to AI at UC Berkeley (</a:t>
            </a:r>
            <a:r>
              <a:rPr lang="en-US" sz="1400" dirty="0" err="1">
                <a:latin typeface="Calibri"/>
                <a:cs typeface="Calibri"/>
              </a:rPr>
              <a:t>ai.berkeley.edu</a:t>
            </a:r>
            <a:r>
              <a:rPr lang="en-US" sz="1400" dirty="0">
                <a:latin typeface="Calibri"/>
                <a:cs typeface="Calibri"/>
              </a:rPr>
              <a:t>).]</a:t>
            </a:r>
          </a:p>
        </p:txBody>
      </p:sp>
      <p:pic>
        <p:nvPicPr>
          <p:cNvPr id="10" name="Picture 1" descr="C:\Temp\ketrina\Lecture1-Introduction.png">
            <a:extLst>
              <a:ext uri="{FF2B5EF4-FFF2-40B4-BE49-F238E27FC236}">
                <a16:creationId xmlns:a16="http://schemas.microsoft.com/office/drawing/2014/main" id="{52991F83-93D9-4061-A32A-A52040AC7D5E}"/>
              </a:ext>
            </a:extLst>
          </p:cNvPr>
          <p:cNvPicPr>
            <a:picLocks noChangeAspect="1" noChangeArrowheads="1"/>
          </p:cNvPicPr>
          <p:nvPr/>
        </p:nvPicPr>
        <p:blipFill>
          <a:blip r:embed="rId3" cstate="print"/>
          <a:srcRect/>
          <a:stretch>
            <a:fillRect/>
          </a:stretch>
        </p:blipFill>
        <p:spPr bwMode="auto">
          <a:xfrm>
            <a:off x="3173009" y="2362200"/>
            <a:ext cx="5845981" cy="26109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32A-2A78-4E6C-85E6-A75EFCDD347C}"/>
              </a:ext>
            </a:extLst>
          </p:cNvPr>
          <p:cNvSpPr>
            <a:spLocks noGrp="1"/>
          </p:cNvSpPr>
          <p:nvPr>
            <p:ph type="title"/>
          </p:nvPr>
        </p:nvSpPr>
        <p:spPr/>
        <p:txBody>
          <a:bodyPr/>
          <a:lstStyle/>
          <a:p>
            <a:r>
              <a:rPr lang="en-US" dirty="0"/>
              <a:t>Course Structure: Office Hours</a:t>
            </a:r>
          </a:p>
        </p:txBody>
      </p:sp>
      <p:sp>
        <p:nvSpPr>
          <p:cNvPr id="3" name="Content Placeholder 2">
            <a:extLst>
              <a:ext uri="{FF2B5EF4-FFF2-40B4-BE49-F238E27FC236}">
                <a16:creationId xmlns:a16="http://schemas.microsoft.com/office/drawing/2014/main" id="{F6AD3F75-A9C3-4780-A73B-74579464E2DC}"/>
              </a:ext>
            </a:extLst>
          </p:cNvPr>
          <p:cNvSpPr>
            <a:spLocks noGrp="1"/>
          </p:cNvSpPr>
          <p:nvPr>
            <p:ph idx="1"/>
          </p:nvPr>
        </p:nvSpPr>
        <p:spPr/>
        <p:txBody>
          <a:bodyPr/>
          <a:lstStyle/>
          <a:p>
            <a:r>
              <a:rPr lang="en-US" dirty="0"/>
              <a:t>Join in-person or remotely to talk to staff about content, ask questions on assignments, or raise any concerns you have</a:t>
            </a:r>
          </a:p>
          <a:p>
            <a:r>
              <a:rPr lang="en-US" dirty="0"/>
              <a:t>Schedule and queue available on website</a:t>
            </a:r>
          </a:p>
          <a:p>
            <a:pPr lvl="1"/>
            <a:r>
              <a:rPr lang="en-US" dirty="0"/>
              <a:t>Office hours start next week (January 23)</a:t>
            </a:r>
          </a:p>
        </p:txBody>
      </p:sp>
    </p:spTree>
    <p:extLst>
      <p:ext uri="{BB962C8B-B14F-4D97-AF65-F5344CB8AC3E}">
        <p14:creationId xmlns:p14="http://schemas.microsoft.com/office/powerpoint/2010/main" val="3678258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0BA4-2B22-4645-AD43-1EB5A1672D59}"/>
              </a:ext>
            </a:extLst>
          </p:cNvPr>
          <p:cNvSpPr>
            <a:spLocks noGrp="1"/>
          </p:cNvSpPr>
          <p:nvPr>
            <p:ph type="title"/>
          </p:nvPr>
        </p:nvSpPr>
        <p:spPr/>
        <p:txBody>
          <a:bodyPr/>
          <a:lstStyle/>
          <a:p>
            <a:r>
              <a:rPr lang="en-US" dirty="0"/>
              <a:t>Course Structure: Exams</a:t>
            </a:r>
          </a:p>
        </p:txBody>
      </p:sp>
      <p:sp>
        <p:nvSpPr>
          <p:cNvPr id="3" name="Content Placeholder 2">
            <a:extLst>
              <a:ext uri="{FF2B5EF4-FFF2-40B4-BE49-F238E27FC236}">
                <a16:creationId xmlns:a16="http://schemas.microsoft.com/office/drawing/2014/main" id="{D27EEF8D-FA8E-488F-A1C7-BDDB17E1EDD3}"/>
              </a:ext>
            </a:extLst>
          </p:cNvPr>
          <p:cNvSpPr>
            <a:spLocks noGrp="1"/>
          </p:cNvSpPr>
          <p:nvPr>
            <p:ph idx="1"/>
          </p:nvPr>
        </p:nvSpPr>
        <p:spPr/>
        <p:txBody>
          <a:bodyPr/>
          <a:lstStyle/>
          <a:p>
            <a:r>
              <a:rPr lang="en-US" dirty="0"/>
              <a:t>Save the dates!</a:t>
            </a:r>
          </a:p>
          <a:p>
            <a:pPr lvl="1"/>
            <a:r>
              <a:rPr lang="en-US" dirty="0"/>
              <a:t>Midterm: Monday, March 6, 8–10pm PT</a:t>
            </a:r>
          </a:p>
          <a:p>
            <a:pPr lvl="1"/>
            <a:r>
              <a:rPr lang="en-US" dirty="0"/>
              <a:t>Final exam: Friday, May 12, 11:30am–2:30pm PT</a:t>
            </a:r>
          </a:p>
          <a:p>
            <a:r>
              <a:rPr lang="en-US" dirty="0"/>
              <a:t>If you can’t make it:</a:t>
            </a:r>
          </a:p>
          <a:p>
            <a:pPr lvl="1"/>
            <a:r>
              <a:rPr lang="en-US" dirty="0"/>
              <a:t>We’ll offer remote exams at the listed time</a:t>
            </a:r>
          </a:p>
          <a:p>
            <a:pPr lvl="1"/>
            <a:r>
              <a:rPr lang="en-US" dirty="0"/>
              <a:t>We’ll offer an in-person-only alternate exam right after the listed time</a:t>
            </a:r>
          </a:p>
          <a:p>
            <a:r>
              <a:rPr lang="en-US" dirty="0"/>
              <a:t>More logistics closer to the exam</a:t>
            </a:r>
          </a:p>
        </p:txBody>
      </p:sp>
    </p:spTree>
    <p:extLst>
      <p:ext uri="{BB962C8B-B14F-4D97-AF65-F5344CB8AC3E}">
        <p14:creationId xmlns:p14="http://schemas.microsoft.com/office/powerpoint/2010/main" val="204076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86EC-0F8D-4FBD-8CBE-37E33EA9FE0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37DAF0F-40DD-4927-AA13-D5A3B7F3FB6E}"/>
              </a:ext>
            </a:extLst>
          </p:cNvPr>
          <p:cNvSpPr>
            <a:spLocks noGrp="1"/>
          </p:cNvSpPr>
          <p:nvPr>
            <p:ph idx="1"/>
          </p:nvPr>
        </p:nvSpPr>
        <p:spPr/>
        <p:txBody>
          <a:bodyPr/>
          <a:lstStyle/>
          <a:p>
            <a:r>
              <a:rPr lang="en-US" dirty="0"/>
              <a:t>Course website: </a:t>
            </a:r>
            <a:r>
              <a:rPr lang="en-US" dirty="0">
                <a:hlinkClick r:id="rId2"/>
              </a:rPr>
              <a:t>https://inst.eecs.berkeley.edu/~cs188/sp23/</a:t>
            </a:r>
            <a:r>
              <a:rPr lang="en-US" dirty="0"/>
              <a:t> </a:t>
            </a:r>
          </a:p>
          <a:p>
            <a:pPr lvl="1"/>
            <a:r>
              <a:rPr lang="en-US" dirty="0"/>
              <a:t>All resources (slides, notes, recordings, assignments, etc.) posted here</a:t>
            </a:r>
          </a:p>
          <a:p>
            <a:r>
              <a:rPr lang="en-US" dirty="0"/>
              <a:t>Ed: Discussion forum replacing Piazza</a:t>
            </a:r>
          </a:p>
          <a:p>
            <a:r>
              <a:rPr lang="en-US" dirty="0"/>
              <a:t>Staff email for private concerns: </a:t>
            </a:r>
            <a:r>
              <a:rPr lang="en-US" dirty="0">
                <a:hlinkClick r:id="rId3"/>
              </a:rPr>
              <a:t>cs188@berkeley.edu</a:t>
            </a:r>
            <a:endParaRPr lang="en-US" dirty="0"/>
          </a:p>
          <a:p>
            <a:pPr lvl="1"/>
            <a:r>
              <a:rPr lang="en-US" dirty="0"/>
              <a:t>Making a private post on Ed is easier/faster</a:t>
            </a:r>
          </a:p>
          <a:p>
            <a:r>
              <a:rPr lang="en-US" dirty="0" err="1"/>
              <a:t>Gradescope</a:t>
            </a:r>
            <a:r>
              <a:rPr lang="en-US" dirty="0"/>
              <a:t>: Submit assignments here</a:t>
            </a:r>
          </a:p>
        </p:txBody>
      </p:sp>
    </p:spTree>
    <p:extLst>
      <p:ext uri="{BB962C8B-B14F-4D97-AF65-F5344CB8AC3E}">
        <p14:creationId xmlns:p14="http://schemas.microsoft.com/office/powerpoint/2010/main" val="32593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78A6-7470-4DE3-A481-02FD38E28DBA}"/>
              </a:ext>
            </a:extLst>
          </p:cNvPr>
          <p:cNvSpPr>
            <a:spLocks noGrp="1"/>
          </p:cNvSpPr>
          <p:nvPr>
            <p:ph type="title"/>
          </p:nvPr>
        </p:nvSpPr>
        <p:spPr/>
        <p:txBody>
          <a:bodyPr/>
          <a:lstStyle/>
          <a:p>
            <a:r>
              <a:rPr lang="en-US" dirty="0"/>
              <a:t>Grading Structure</a:t>
            </a:r>
          </a:p>
        </p:txBody>
      </p:sp>
      <p:sp>
        <p:nvSpPr>
          <p:cNvPr id="3" name="Content Placeholder 2">
            <a:extLst>
              <a:ext uri="{FF2B5EF4-FFF2-40B4-BE49-F238E27FC236}">
                <a16:creationId xmlns:a16="http://schemas.microsoft.com/office/drawing/2014/main" id="{0A280D74-9417-467D-AF84-DAE8AF400280}"/>
              </a:ext>
            </a:extLst>
          </p:cNvPr>
          <p:cNvSpPr>
            <a:spLocks noGrp="1"/>
          </p:cNvSpPr>
          <p:nvPr>
            <p:ph idx="1"/>
          </p:nvPr>
        </p:nvSpPr>
        <p:spPr>
          <a:xfrm>
            <a:off x="406400" y="1397002"/>
            <a:ext cx="11379200" cy="5232398"/>
          </a:xfrm>
        </p:spPr>
        <p:txBody>
          <a:bodyPr>
            <a:normAutofit fontScale="92500"/>
          </a:bodyPr>
          <a:lstStyle/>
          <a:p>
            <a:r>
              <a:rPr lang="en-US" dirty="0"/>
              <a:t>Projects (25%)</a:t>
            </a:r>
          </a:p>
          <a:p>
            <a:pPr lvl="1"/>
            <a:r>
              <a:rPr lang="en-US" dirty="0"/>
              <a:t>Python programming assignments, </a:t>
            </a:r>
            <a:r>
              <a:rPr lang="en-US" dirty="0" err="1"/>
              <a:t>autograded</a:t>
            </a:r>
            <a:endParaRPr lang="en-US" dirty="0"/>
          </a:p>
          <a:p>
            <a:pPr lvl="1"/>
            <a:r>
              <a:rPr lang="en-US" dirty="0"/>
              <a:t>You can optionally work with a partner</a:t>
            </a:r>
          </a:p>
          <a:p>
            <a:pPr lvl="1"/>
            <a:r>
              <a:rPr lang="en-US" dirty="0"/>
              <a:t>Reduced credit for submitting late, unless you have an extension</a:t>
            </a:r>
          </a:p>
          <a:p>
            <a:r>
              <a:rPr lang="en-US" dirty="0"/>
              <a:t>Homework (20%)</a:t>
            </a:r>
          </a:p>
          <a:p>
            <a:pPr lvl="1"/>
            <a:r>
              <a:rPr lang="en-US" dirty="0"/>
              <a:t>Electronic homework: </a:t>
            </a:r>
            <a:r>
              <a:rPr lang="en-US" dirty="0" err="1"/>
              <a:t>Autograded</a:t>
            </a:r>
            <a:r>
              <a:rPr lang="en-US" dirty="0"/>
              <a:t> on </a:t>
            </a:r>
            <a:r>
              <a:rPr lang="en-US" dirty="0" err="1"/>
              <a:t>Gradescope</a:t>
            </a:r>
            <a:endParaRPr lang="en-US" dirty="0"/>
          </a:p>
          <a:p>
            <a:pPr lvl="1"/>
            <a:r>
              <a:rPr lang="en-US" dirty="0"/>
              <a:t>Written homework: One question per week, graded by TAs on correctness</a:t>
            </a:r>
          </a:p>
          <a:p>
            <a:pPr lvl="1"/>
            <a:r>
              <a:rPr lang="en-US" dirty="0"/>
              <a:t>Submit individually (but feel free to discuss with others)</a:t>
            </a:r>
          </a:p>
          <a:p>
            <a:pPr lvl="1"/>
            <a:r>
              <a:rPr lang="en-US" dirty="0"/>
              <a:t>No late submissions, unless you have an extension</a:t>
            </a:r>
          </a:p>
          <a:p>
            <a:r>
              <a:rPr lang="en-US" dirty="0"/>
              <a:t>Midterm (20%), Final Exam (35%)</a:t>
            </a:r>
          </a:p>
          <a:p>
            <a:pPr lvl="1"/>
            <a:endParaRPr lang="en-US" dirty="0"/>
          </a:p>
        </p:txBody>
      </p:sp>
    </p:spTree>
    <p:extLst>
      <p:ext uri="{BB962C8B-B14F-4D97-AF65-F5344CB8AC3E}">
        <p14:creationId xmlns:p14="http://schemas.microsoft.com/office/powerpoint/2010/main" val="221131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CCF5-7911-4F65-A6CA-27A328BF14A4}"/>
              </a:ext>
            </a:extLst>
          </p:cNvPr>
          <p:cNvSpPr>
            <a:spLocks noGrp="1"/>
          </p:cNvSpPr>
          <p:nvPr>
            <p:ph type="title"/>
          </p:nvPr>
        </p:nvSpPr>
        <p:spPr/>
        <p:txBody>
          <a:bodyPr/>
          <a:lstStyle/>
          <a:p>
            <a:r>
              <a:rPr lang="en-US" dirty="0"/>
              <a:t>Extensions and Accommodations</a:t>
            </a:r>
          </a:p>
        </p:txBody>
      </p:sp>
      <p:sp>
        <p:nvSpPr>
          <p:cNvPr id="3" name="Content Placeholder 2">
            <a:extLst>
              <a:ext uri="{FF2B5EF4-FFF2-40B4-BE49-F238E27FC236}">
                <a16:creationId xmlns:a16="http://schemas.microsoft.com/office/drawing/2014/main" id="{E565F71D-B9C1-4F58-AB81-3EED098993EE}"/>
              </a:ext>
            </a:extLst>
          </p:cNvPr>
          <p:cNvSpPr>
            <a:spLocks noGrp="1"/>
          </p:cNvSpPr>
          <p:nvPr>
            <p:ph idx="1"/>
          </p:nvPr>
        </p:nvSpPr>
        <p:spPr/>
        <p:txBody>
          <a:bodyPr/>
          <a:lstStyle/>
          <a:p>
            <a:r>
              <a:rPr lang="en-US" dirty="0"/>
              <a:t>We’ll drop your lowest homework score</a:t>
            </a:r>
          </a:p>
          <a:p>
            <a:r>
              <a:rPr lang="en-US" dirty="0"/>
              <a:t>You have 5 slip days to use across the projects</a:t>
            </a:r>
          </a:p>
          <a:p>
            <a:pPr lvl="1"/>
            <a:r>
              <a:rPr lang="en-US" dirty="0"/>
              <a:t>See course policies page for details on how they work</a:t>
            </a:r>
          </a:p>
          <a:p>
            <a:r>
              <a:rPr lang="en-US" dirty="0"/>
              <a:t>If you ever need an extension, please request one!</a:t>
            </a:r>
          </a:p>
          <a:p>
            <a:pPr lvl="1"/>
            <a:r>
              <a:rPr lang="en-US" dirty="0"/>
              <a:t>We’re here to support you, and we understand that life happens.</a:t>
            </a:r>
          </a:p>
          <a:p>
            <a:pPr lvl="1"/>
            <a:r>
              <a:rPr lang="en-US" dirty="0"/>
              <a:t>Extension form will be posted on the website</a:t>
            </a:r>
          </a:p>
        </p:txBody>
      </p:sp>
    </p:spTree>
    <p:extLst>
      <p:ext uri="{BB962C8B-B14F-4D97-AF65-F5344CB8AC3E}">
        <p14:creationId xmlns:p14="http://schemas.microsoft.com/office/powerpoint/2010/main" val="476324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2BB2-6592-4C7E-8397-4641A7D69EBE}"/>
              </a:ext>
            </a:extLst>
          </p:cNvPr>
          <p:cNvSpPr>
            <a:spLocks noGrp="1"/>
          </p:cNvSpPr>
          <p:nvPr>
            <p:ph type="title"/>
          </p:nvPr>
        </p:nvSpPr>
        <p:spPr/>
        <p:txBody>
          <a:bodyPr/>
          <a:lstStyle/>
          <a:p>
            <a:r>
              <a:rPr lang="en-US" dirty="0"/>
              <a:t>DSP</a:t>
            </a:r>
          </a:p>
        </p:txBody>
      </p:sp>
      <p:sp>
        <p:nvSpPr>
          <p:cNvPr id="3" name="Content Placeholder 2">
            <a:extLst>
              <a:ext uri="{FF2B5EF4-FFF2-40B4-BE49-F238E27FC236}">
                <a16:creationId xmlns:a16="http://schemas.microsoft.com/office/drawing/2014/main" id="{014D1D16-0DFC-435F-AEF3-DE09377E5B7D}"/>
              </a:ext>
            </a:extLst>
          </p:cNvPr>
          <p:cNvSpPr>
            <a:spLocks noGrp="1"/>
          </p:cNvSpPr>
          <p:nvPr>
            <p:ph idx="1"/>
          </p:nvPr>
        </p:nvSpPr>
        <p:spPr>
          <a:xfrm>
            <a:off x="406400" y="1397002"/>
            <a:ext cx="11379200" cy="5460997"/>
          </a:xfrm>
        </p:spPr>
        <p:txBody>
          <a:bodyPr>
            <a:normAutofit lnSpcReduction="10000"/>
          </a:bodyPr>
          <a:lstStyle/>
          <a:p>
            <a:r>
              <a:rPr lang="en-US" dirty="0"/>
              <a:t>Disabled Students’ Program (DSP)</a:t>
            </a:r>
          </a:p>
          <a:p>
            <a:pPr lvl="1"/>
            <a:r>
              <a:rPr lang="en-US" dirty="0"/>
              <a:t>There’s a variety of accommodations UC Berkeley can help us set up for you in this class</a:t>
            </a:r>
          </a:p>
          <a:p>
            <a:pPr lvl="1"/>
            <a:r>
              <a:rPr lang="en-US" u="sng" dirty="0">
                <a:hlinkClick r:id="rId2"/>
              </a:rPr>
              <a:t>https://dsp.berkeley.edu/</a:t>
            </a:r>
            <a:r>
              <a:rPr lang="en-US" dirty="0"/>
              <a:t> </a:t>
            </a:r>
          </a:p>
          <a:p>
            <a:r>
              <a:rPr lang="en-US" dirty="0"/>
              <a:t>Are you facing barriers in school due to a disability?</a:t>
            </a:r>
          </a:p>
          <a:p>
            <a:pPr lvl="1"/>
            <a:r>
              <a:rPr lang="en-US" dirty="0"/>
              <a:t>Apply to DSP!</a:t>
            </a:r>
          </a:p>
          <a:p>
            <a:pPr lvl="1"/>
            <a:r>
              <a:rPr lang="en-US" dirty="0"/>
              <a:t>We maintain proper access controls on this information: Only instructors, course managers, head TAs, and logistics TAs can access any DSP-related info</a:t>
            </a:r>
          </a:p>
          <a:p>
            <a:r>
              <a:rPr lang="en-US" dirty="0"/>
              <a:t>Our goal is to teach you the material in our course. The more accessible we can make it, the better.</a:t>
            </a:r>
          </a:p>
        </p:txBody>
      </p:sp>
    </p:spTree>
    <p:extLst>
      <p:ext uri="{BB962C8B-B14F-4D97-AF65-F5344CB8AC3E}">
        <p14:creationId xmlns:p14="http://schemas.microsoft.com/office/powerpoint/2010/main" val="140956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D446-4AC1-4C01-814D-7A2771FACCA3}"/>
              </a:ext>
            </a:extLst>
          </p:cNvPr>
          <p:cNvSpPr>
            <a:spLocks noGrp="1"/>
          </p:cNvSpPr>
          <p:nvPr>
            <p:ph type="title"/>
          </p:nvPr>
        </p:nvSpPr>
        <p:spPr/>
        <p:txBody>
          <a:bodyPr/>
          <a:lstStyle/>
          <a:p>
            <a:r>
              <a:rPr lang="en-US" dirty="0"/>
              <a:t>Collaboration and Academic Dishonesty</a:t>
            </a:r>
          </a:p>
        </p:txBody>
      </p:sp>
      <p:sp>
        <p:nvSpPr>
          <p:cNvPr id="3" name="Content Placeholder 2">
            <a:extLst>
              <a:ext uri="{FF2B5EF4-FFF2-40B4-BE49-F238E27FC236}">
                <a16:creationId xmlns:a16="http://schemas.microsoft.com/office/drawing/2014/main" id="{0CD5EC32-265D-43EE-A98D-482DB41AB547}"/>
              </a:ext>
            </a:extLst>
          </p:cNvPr>
          <p:cNvSpPr>
            <a:spLocks noGrp="1"/>
          </p:cNvSpPr>
          <p:nvPr>
            <p:ph idx="1"/>
          </p:nvPr>
        </p:nvSpPr>
        <p:spPr/>
        <p:txBody>
          <a:bodyPr/>
          <a:lstStyle/>
          <a:p>
            <a:r>
              <a:rPr lang="en-US" dirty="0"/>
              <a:t>We’re here to help! There are plenty of staff and resources available for you</a:t>
            </a:r>
          </a:p>
          <a:p>
            <a:pPr lvl="1"/>
            <a:r>
              <a:rPr lang="en-US" dirty="0"/>
              <a:t>You can always talk to a staff member if you’re feeling stressed or tempted to cheat</a:t>
            </a:r>
          </a:p>
          <a:p>
            <a:pPr lvl="1"/>
            <a:r>
              <a:rPr lang="en-US" dirty="0"/>
              <a:t>Collaboration on homework is okay, but please cite collaborators</a:t>
            </a:r>
          </a:p>
          <a:p>
            <a:pPr lvl="1"/>
            <a:r>
              <a:rPr lang="en-US" dirty="0"/>
              <a:t>Do not post solutions online or share with others!</a:t>
            </a:r>
          </a:p>
          <a:p>
            <a:r>
              <a:rPr lang="en-US" dirty="0"/>
              <a:t>Academic dishonesty policies</a:t>
            </a:r>
          </a:p>
          <a:p>
            <a:pPr lvl="1"/>
            <a:r>
              <a:rPr lang="en-US" dirty="0"/>
              <a:t>Reported to Center of Student Conduct</a:t>
            </a:r>
          </a:p>
          <a:p>
            <a:pPr lvl="1"/>
            <a:r>
              <a:rPr lang="en-US" dirty="0"/>
              <a:t>Negative points on assignments, and/or F in the class</a:t>
            </a:r>
          </a:p>
        </p:txBody>
      </p:sp>
    </p:spTree>
    <p:extLst>
      <p:ext uri="{BB962C8B-B14F-4D97-AF65-F5344CB8AC3E}">
        <p14:creationId xmlns:p14="http://schemas.microsoft.com/office/powerpoint/2010/main" val="212771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8884-3A0B-4B08-B212-07E403F19A05}"/>
              </a:ext>
            </a:extLst>
          </p:cNvPr>
          <p:cNvSpPr>
            <a:spLocks noGrp="1"/>
          </p:cNvSpPr>
          <p:nvPr>
            <p:ph type="title"/>
          </p:nvPr>
        </p:nvSpPr>
        <p:spPr/>
        <p:txBody>
          <a:bodyPr/>
          <a:lstStyle/>
          <a:p>
            <a:r>
              <a:rPr lang="en-US" dirty="0"/>
              <a:t>Stress Management and Mental Health</a:t>
            </a:r>
          </a:p>
        </p:txBody>
      </p:sp>
      <p:sp>
        <p:nvSpPr>
          <p:cNvPr id="3" name="Content Placeholder 2">
            <a:extLst>
              <a:ext uri="{FF2B5EF4-FFF2-40B4-BE49-F238E27FC236}">
                <a16:creationId xmlns:a16="http://schemas.microsoft.com/office/drawing/2014/main" id="{2FDC73D3-21BF-4A48-B8AA-4F9C2612A133}"/>
              </a:ext>
            </a:extLst>
          </p:cNvPr>
          <p:cNvSpPr>
            <a:spLocks noGrp="1"/>
          </p:cNvSpPr>
          <p:nvPr>
            <p:ph idx="1"/>
          </p:nvPr>
        </p:nvSpPr>
        <p:spPr/>
        <p:txBody>
          <a:bodyPr/>
          <a:lstStyle/>
          <a:p>
            <a:r>
              <a:rPr lang="en-US" b="1" dirty="0"/>
              <a:t>Your health is more important than this course</a:t>
            </a:r>
          </a:p>
          <a:p>
            <a:r>
              <a:rPr lang="en-US" dirty="0"/>
              <a:t>If you feel overwhelmed, there are options</a:t>
            </a:r>
          </a:p>
          <a:p>
            <a:pPr lvl="1"/>
            <a:r>
              <a:rPr lang="en-US" dirty="0"/>
              <a:t>Academically: Ask on Ed, talk to staff in office hours, set up a meeting with staff to make a plan for your success this semester</a:t>
            </a:r>
          </a:p>
          <a:p>
            <a:pPr lvl="1"/>
            <a:r>
              <a:rPr lang="en-US" dirty="0"/>
              <a:t>Non-academic:</a:t>
            </a:r>
          </a:p>
          <a:p>
            <a:pPr lvl="2"/>
            <a:r>
              <a:rPr lang="en-US" dirty="0"/>
              <a:t>Counselling and Psychological Services (CAPS) has multiple free, confidential services</a:t>
            </a:r>
          </a:p>
          <a:p>
            <a:pPr lvl="3"/>
            <a:r>
              <a:rPr lang="en-US" dirty="0"/>
              <a:t>Casual consultations: </a:t>
            </a:r>
            <a:r>
              <a:rPr lang="en-US" u="sng" dirty="0">
                <a:hlinkClick r:id="rId2"/>
              </a:rPr>
              <a:t>https://uhs.berkeley.edu/counseling/lets-talk</a:t>
            </a:r>
            <a:r>
              <a:rPr lang="en-US" dirty="0"/>
              <a:t> </a:t>
            </a:r>
          </a:p>
          <a:p>
            <a:pPr lvl="3"/>
            <a:r>
              <a:rPr lang="en-US" dirty="0"/>
              <a:t>Crisis management: </a:t>
            </a:r>
            <a:r>
              <a:rPr lang="en-US" u="sng" dirty="0">
                <a:hlinkClick r:id="rId3"/>
              </a:rPr>
              <a:t>https://uhs.berkeley.edu/counseling/urgent</a:t>
            </a:r>
            <a:r>
              <a:rPr lang="en-US" dirty="0"/>
              <a:t> </a:t>
            </a:r>
          </a:p>
          <a:p>
            <a:pPr lvl="2"/>
            <a:r>
              <a:rPr lang="en-US" dirty="0"/>
              <a:t>Check out UHS’s resources: </a:t>
            </a:r>
            <a:r>
              <a:rPr lang="en-US" u="sng" dirty="0">
                <a:hlinkClick r:id="rId4"/>
              </a:rPr>
              <a:t>https://uhs.berkeley.edu/health-topics/mental-health</a:t>
            </a:r>
            <a:endParaRPr lang="en-US" dirty="0"/>
          </a:p>
          <a:p>
            <a:endParaRPr lang="en-US" dirty="0"/>
          </a:p>
        </p:txBody>
      </p:sp>
    </p:spTree>
    <p:extLst>
      <p:ext uri="{BB962C8B-B14F-4D97-AF65-F5344CB8AC3E}">
        <p14:creationId xmlns:p14="http://schemas.microsoft.com/office/powerpoint/2010/main" val="1894684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5FC7-9310-4FF1-B40C-E1680FD2ABBA}"/>
              </a:ext>
            </a:extLst>
          </p:cNvPr>
          <p:cNvSpPr>
            <a:spLocks noGrp="1"/>
          </p:cNvSpPr>
          <p:nvPr>
            <p:ph type="title"/>
          </p:nvPr>
        </p:nvSpPr>
        <p:spPr/>
        <p:txBody>
          <a:bodyPr/>
          <a:lstStyle/>
          <a:p>
            <a:r>
              <a:rPr lang="en-US" dirty="0"/>
              <a:t>Second Half of Today: What is AI?</a:t>
            </a:r>
          </a:p>
        </p:txBody>
      </p:sp>
      <p:sp>
        <p:nvSpPr>
          <p:cNvPr id="3" name="Content Placeholder 2">
            <a:extLst>
              <a:ext uri="{FF2B5EF4-FFF2-40B4-BE49-F238E27FC236}">
                <a16:creationId xmlns:a16="http://schemas.microsoft.com/office/drawing/2014/main" id="{C860743A-CA18-4A55-B1A2-6618E82E3371}"/>
              </a:ext>
            </a:extLst>
          </p:cNvPr>
          <p:cNvSpPr>
            <a:spLocks noGrp="1"/>
          </p:cNvSpPr>
          <p:nvPr>
            <p:ph idx="1"/>
          </p:nvPr>
        </p:nvSpPr>
        <p:spPr>
          <a:xfrm>
            <a:off x="406400" y="1397003"/>
            <a:ext cx="7747000" cy="4729164"/>
          </a:xfrm>
        </p:spPr>
        <p:txBody>
          <a:bodyPr/>
          <a:lstStyle/>
          <a:p>
            <a:r>
              <a:rPr lang="en-US" dirty="0"/>
              <a:t>What is artificial intelligence?</a:t>
            </a:r>
          </a:p>
          <a:p>
            <a:r>
              <a:rPr lang="en-US" dirty="0"/>
              <a:t>What can AI do?</a:t>
            </a:r>
          </a:p>
          <a:p>
            <a:pPr lvl="1"/>
            <a:r>
              <a:rPr lang="en-US" dirty="0"/>
              <a:t>What should we worry about?</a:t>
            </a:r>
          </a:p>
          <a:p>
            <a:pPr lvl="1"/>
            <a:r>
              <a:rPr lang="en-US" dirty="0"/>
              <a:t>What can we do about those things?</a:t>
            </a:r>
          </a:p>
          <a:p>
            <a:pPr lvl="1"/>
            <a:r>
              <a:rPr lang="en-US" dirty="0"/>
              <a:t>What should we not worry about?</a:t>
            </a:r>
          </a:p>
          <a:p>
            <a:r>
              <a:rPr lang="en-US" dirty="0"/>
              <a:t>What is this course?</a:t>
            </a:r>
          </a:p>
        </p:txBody>
      </p:sp>
      <p:pic>
        <p:nvPicPr>
          <p:cNvPr id="4" name="Picture 1" descr="C:\Temp\ketrina\Today.png">
            <a:extLst>
              <a:ext uri="{FF2B5EF4-FFF2-40B4-BE49-F238E27FC236}">
                <a16:creationId xmlns:a16="http://schemas.microsoft.com/office/drawing/2014/main" id="{8F70142E-F03D-42BA-A4DE-5B628E96D816}"/>
              </a:ext>
            </a:extLst>
          </p:cNvPr>
          <p:cNvPicPr>
            <a:picLocks noChangeAspect="1" noChangeArrowheads="1"/>
          </p:cNvPicPr>
          <p:nvPr/>
        </p:nvPicPr>
        <p:blipFill>
          <a:blip r:embed="rId2" cstate="print"/>
          <a:srcRect/>
          <a:stretch>
            <a:fillRect/>
          </a:stretch>
        </p:blipFill>
        <p:spPr bwMode="auto">
          <a:xfrm>
            <a:off x="8610600" y="1728787"/>
            <a:ext cx="3037390" cy="3400425"/>
          </a:xfrm>
          <a:prstGeom prst="rect">
            <a:avLst/>
          </a:prstGeom>
          <a:noFill/>
        </p:spPr>
      </p:pic>
    </p:spTree>
    <p:extLst>
      <p:ext uri="{BB962C8B-B14F-4D97-AF65-F5344CB8AC3E}">
        <p14:creationId xmlns:p14="http://schemas.microsoft.com/office/powerpoint/2010/main" val="223277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AEC8-4ACA-4783-A25D-2E0A21463E89}"/>
              </a:ext>
            </a:extLst>
          </p:cNvPr>
          <p:cNvSpPr>
            <a:spLocks noGrp="1"/>
          </p:cNvSpPr>
          <p:nvPr>
            <p:ph type="title"/>
          </p:nvPr>
        </p:nvSpPr>
        <p:spPr/>
        <p:txBody>
          <a:bodyPr/>
          <a:lstStyle/>
          <a:p>
            <a:r>
              <a:rPr lang="en-US" dirty="0"/>
              <a:t>Sci-Fi AI?</a:t>
            </a:r>
          </a:p>
        </p:txBody>
      </p:sp>
      <p:pic>
        <p:nvPicPr>
          <p:cNvPr id="4" name="Picture 4" descr="Artoo-c3po">
            <a:extLst>
              <a:ext uri="{FF2B5EF4-FFF2-40B4-BE49-F238E27FC236}">
                <a16:creationId xmlns:a16="http://schemas.microsoft.com/office/drawing/2014/main" id="{BBECEA94-F54C-4E63-B55B-574CED293312}"/>
              </a:ext>
            </a:extLst>
          </p:cNvPr>
          <p:cNvPicPr>
            <a:picLocks noChangeAspect="1" noChangeArrowheads="1"/>
          </p:cNvPicPr>
          <p:nvPr/>
        </p:nvPicPr>
        <p:blipFill>
          <a:blip r:embed="rId2" cstate="print"/>
          <a:srcRect/>
          <a:stretch>
            <a:fillRect/>
          </a:stretch>
        </p:blipFill>
        <p:spPr bwMode="auto">
          <a:xfrm>
            <a:off x="1524001" y="1523999"/>
            <a:ext cx="2971800" cy="4367445"/>
          </a:xfrm>
          <a:prstGeom prst="rect">
            <a:avLst/>
          </a:prstGeom>
          <a:noFill/>
          <a:ln w="9525">
            <a:noFill/>
            <a:miter lim="800000"/>
            <a:headEnd/>
            <a:tailEnd/>
          </a:ln>
        </p:spPr>
      </p:pic>
      <p:pic>
        <p:nvPicPr>
          <p:cNvPr id="5" name="Picture 6" descr="t3-94">
            <a:extLst>
              <a:ext uri="{FF2B5EF4-FFF2-40B4-BE49-F238E27FC236}">
                <a16:creationId xmlns:a16="http://schemas.microsoft.com/office/drawing/2014/main" id="{27C83770-3843-4D05-BEA6-75031D59221A}"/>
              </a:ext>
            </a:extLst>
          </p:cNvPr>
          <p:cNvPicPr>
            <a:picLocks noChangeAspect="1" noChangeArrowheads="1"/>
          </p:cNvPicPr>
          <p:nvPr/>
        </p:nvPicPr>
        <p:blipFill>
          <a:blip r:embed="rId3" cstate="print"/>
          <a:srcRect/>
          <a:stretch>
            <a:fillRect/>
          </a:stretch>
        </p:blipFill>
        <p:spPr bwMode="auto">
          <a:xfrm>
            <a:off x="4495801" y="1524000"/>
            <a:ext cx="2686050" cy="1522810"/>
          </a:xfrm>
          <a:prstGeom prst="rect">
            <a:avLst/>
          </a:prstGeom>
          <a:noFill/>
          <a:ln w="9525">
            <a:noFill/>
            <a:miter lim="800000"/>
            <a:headEnd/>
            <a:tailEnd/>
          </a:ln>
        </p:spPr>
      </p:pic>
      <p:pic>
        <p:nvPicPr>
          <p:cNvPr id="6" name="Picture 8" descr="matrix-smith-dvd2">
            <a:extLst>
              <a:ext uri="{FF2B5EF4-FFF2-40B4-BE49-F238E27FC236}">
                <a16:creationId xmlns:a16="http://schemas.microsoft.com/office/drawing/2014/main" id="{7947C1B3-4DE9-4F6D-AD83-D736EA72252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5801" y="3048000"/>
            <a:ext cx="2686050" cy="1428750"/>
          </a:xfrm>
          <a:prstGeom prst="rect">
            <a:avLst/>
          </a:prstGeom>
          <a:noFill/>
          <a:ln w="9525">
            <a:noFill/>
            <a:miter lim="800000"/>
            <a:headEnd/>
            <a:tailEnd/>
          </a:ln>
        </p:spPr>
      </p:pic>
      <p:pic>
        <p:nvPicPr>
          <p:cNvPr id="7" name="Picture 4" descr="http://images3.wikia.nocookie.net/__cb58379/half-life/en/images/d/d5/Glados_new_lair.jpg">
            <a:extLst>
              <a:ext uri="{FF2B5EF4-FFF2-40B4-BE49-F238E27FC236}">
                <a16:creationId xmlns:a16="http://schemas.microsoft.com/office/drawing/2014/main" id="{3791952D-9B11-4337-AD1E-089204AB7CA4}"/>
              </a:ext>
            </a:extLst>
          </p:cNvPr>
          <p:cNvPicPr>
            <a:picLocks noChangeAspect="1" noChangeArrowheads="1"/>
          </p:cNvPicPr>
          <p:nvPr/>
        </p:nvPicPr>
        <p:blipFill>
          <a:blip r:embed="rId5" cstate="print">
            <a:lum bright="20000" contrast="30000"/>
          </a:blip>
          <a:srcRect/>
          <a:stretch>
            <a:fillRect/>
          </a:stretch>
        </p:blipFill>
        <p:spPr bwMode="auto">
          <a:xfrm>
            <a:off x="7162801" y="4495800"/>
            <a:ext cx="1803400" cy="1352550"/>
          </a:xfrm>
          <a:prstGeom prst="rect">
            <a:avLst/>
          </a:prstGeom>
          <a:noFill/>
        </p:spPr>
      </p:pic>
      <p:pic>
        <p:nvPicPr>
          <p:cNvPr id="8" name="Picture 7">
            <a:extLst>
              <a:ext uri="{FF2B5EF4-FFF2-40B4-BE49-F238E27FC236}">
                <a16:creationId xmlns:a16="http://schemas.microsoft.com/office/drawing/2014/main" id="{8683FCBD-E4E3-44AC-B250-D81271B2E0A9}"/>
              </a:ext>
            </a:extLst>
          </p:cNvPr>
          <p:cNvPicPr>
            <a:picLocks noChangeAspect="1"/>
          </p:cNvPicPr>
          <p:nvPr/>
        </p:nvPicPr>
        <p:blipFill>
          <a:blip r:embed="rId6"/>
          <a:stretch>
            <a:fillRect/>
          </a:stretch>
        </p:blipFill>
        <p:spPr>
          <a:xfrm>
            <a:off x="5181601" y="4476750"/>
            <a:ext cx="1371600" cy="1371600"/>
          </a:xfrm>
          <a:prstGeom prst="rect">
            <a:avLst/>
          </a:prstGeom>
        </p:spPr>
      </p:pic>
      <p:pic>
        <p:nvPicPr>
          <p:cNvPr id="9" name="Picture 8">
            <a:extLst>
              <a:ext uri="{FF2B5EF4-FFF2-40B4-BE49-F238E27FC236}">
                <a16:creationId xmlns:a16="http://schemas.microsoft.com/office/drawing/2014/main" id="{AE34624F-9945-4EC9-816C-A0745F8ABAA8}"/>
              </a:ext>
            </a:extLst>
          </p:cNvPr>
          <p:cNvPicPr>
            <a:picLocks noChangeAspect="1"/>
          </p:cNvPicPr>
          <p:nvPr/>
        </p:nvPicPr>
        <p:blipFill rotWithShape="1">
          <a:blip r:embed="rId7"/>
          <a:srcRect l="11948" r="7575"/>
          <a:stretch/>
        </p:blipFill>
        <p:spPr>
          <a:xfrm>
            <a:off x="7162800" y="1524000"/>
            <a:ext cx="3593047" cy="2971800"/>
          </a:xfrm>
          <a:prstGeom prst="rect">
            <a:avLst/>
          </a:prstGeom>
        </p:spPr>
      </p:pic>
      <p:pic>
        <p:nvPicPr>
          <p:cNvPr id="10" name="Picture 9">
            <a:extLst>
              <a:ext uri="{FF2B5EF4-FFF2-40B4-BE49-F238E27FC236}">
                <a16:creationId xmlns:a16="http://schemas.microsoft.com/office/drawing/2014/main" id="{9AF89A98-A5A2-42B1-8D42-36E5CC619434}"/>
              </a:ext>
            </a:extLst>
          </p:cNvPr>
          <p:cNvPicPr>
            <a:picLocks noChangeAspect="1"/>
          </p:cNvPicPr>
          <p:nvPr/>
        </p:nvPicPr>
        <p:blipFill>
          <a:blip r:embed="rId8"/>
          <a:stretch>
            <a:fillRect/>
          </a:stretch>
        </p:blipFill>
        <p:spPr>
          <a:xfrm>
            <a:off x="8977313" y="4495800"/>
            <a:ext cx="1690688" cy="1352550"/>
          </a:xfrm>
          <a:prstGeom prst="rect">
            <a:avLst/>
          </a:prstGeom>
        </p:spPr>
      </p:pic>
    </p:spTree>
    <p:extLst>
      <p:ext uri="{BB962C8B-B14F-4D97-AF65-F5344CB8AC3E}">
        <p14:creationId xmlns:p14="http://schemas.microsoft.com/office/powerpoint/2010/main" val="89390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4AA9-B0CB-471F-AFA9-1A18893BC9C9}"/>
              </a:ext>
            </a:extLst>
          </p:cNvPr>
          <p:cNvSpPr>
            <a:spLocks noGrp="1"/>
          </p:cNvSpPr>
          <p:nvPr>
            <p:ph type="title"/>
          </p:nvPr>
        </p:nvSpPr>
        <p:spPr/>
        <p:txBody>
          <a:bodyPr/>
          <a:lstStyle/>
          <a:p>
            <a:r>
              <a:rPr lang="en-US" dirty="0"/>
              <a:t>First Half of Today: Intro and Logistics</a:t>
            </a:r>
          </a:p>
        </p:txBody>
      </p:sp>
      <p:sp>
        <p:nvSpPr>
          <p:cNvPr id="3" name="Content Placeholder 2">
            <a:extLst>
              <a:ext uri="{FF2B5EF4-FFF2-40B4-BE49-F238E27FC236}">
                <a16:creationId xmlns:a16="http://schemas.microsoft.com/office/drawing/2014/main" id="{A1A6C6F2-457F-4C56-9460-5C9BA9FC2D3D}"/>
              </a:ext>
            </a:extLst>
          </p:cNvPr>
          <p:cNvSpPr>
            <a:spLocks noGrp="1"/>
          </p:cNvSpPr>
          <p:nvPr>
            <p:ph idx="1"/>
          </p:nvPr>
        </p:nvSpPr>
        <p:spPr/>
        <p:txBody>
          <a:bodyPr/>
          <a:lstStyle/>
          <a:p>
            <a:r>
              <a:rPr lang="en-US" dirty="0"/>
              <a:t>Staff introductions: Professor Russell, Peyrin, and course staff</a:t>
            </a:r>
          </a:p>
          <a:p>
            <a:r>
              <a:rPr lang="en-US" dirty="0"/>
              <a:t>Course logistics</a:t>
            </a:r>
          </a:p>
          <a:p>
            <a:pPr lvl="1"/>
            <a:r>
              <a:rPr lang="en-US" dirty="0"/>
              <a:t>Lectures, discussions, office hours, and exams</a:t>
            </a:r>
          </a:p>
          <a:p>
            <a:pPr lvl="1"/>
            <a:r>
              <a:rPr lang="en-US" dirty="0"/>
              <a:t>Resources and communication platforms</a:t>
            </a:r>
          </a:p>
          <a:p>
            <a:pPr lvl="1"/>
            <a:r>
              <a:rPr lang="en-US" dirty="0"/>
              <a:t>Collaboration and academic honesty</a:t>
            </a:r>
          </a:p>
          <a:p>
            <a:pPr lvl="1"/>
            <a:r>
              <a:rPr lang="en-US" dirty="0"/>
              <a:t>DSP and extenuating circumstances</a:t>
            </a:r>
          </a:p>
          <a:p>
            <a:pPr lvl="1"/>
            <a:r>
              <a:rPr lang="en-US" dirty="0"/>
              <a:t>Stress management and mental health</a:t>
            </a:r>
          </a:p>
        </p:txBody>
      </p:sp>
    </p:spTree>
    <p:extLst>
      <p:ext uri="{BB962C8B-B14F-4D97-AF65-F5344CB8AC3E}">
        <p14:creationId xmlns:p14="http://schemas.microsoft.com/office/powerpoint/2010/main" val="408030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anose="020F0502020204030204" pitchFamily="34" charset="0"/>
                <a:cs typeface="Palatino"/>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anose="020F0502020204030204" pitchFamily="34" charset="0"/>
                <a:cs typeface="Palatino"/>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anose="020F0502020204030204" pitchFamily="34" charset="0"/>
                <a:cs typeface="Palatino"/>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anose="020F0502020204030204" pitchFamily="34" charset="0"/>
                <a:cs typeface="Palatino"/>
              </a:rPr>
              <a:t>Think rationally</a:t>
            </a:r>
          </a:p>
        </p:txBody>
      </p:sp>
      <p:sp>
        <p:nvSpPr>
          <p:cNvPr id="10" name="TextBox 9"/>
          <p:cNvSpPr txBox="1"/>
          <p:nvPr/>
        </p:nvSpPr>
        <p:spPr>
          <a:xfrm>
            <a:off x="8839200" y="4866958"/>
            <a:ext cx="2844800" cy="502766"/>
          </a:xfrm>
          <a:prstGeom prst="rect">
            <a:avLst/>
          </a:prstGeom>
          <a:noFill/>
        </p:spPr>
        <p:txBody>
          <a:bodyPr wrap="square" rtlCol="0">
            <a:spAutoFit/>
          </a:bodyPr>
          <a:lstStyle/>
          <a:p>
            <a:pPr algn="ctr"/>
            <a:r>
              <a:rPr lang="en-US" sz="2667" dirty="0">
                <a:solidFill>
                  <a:schemeClr val="accent2"/>
                </a:solidFill>
                <a:latin typeface="Calibri" panose="020F0502020204030204" pitchFamily="34" charset="0"/>
                <a:cs typeface="Palatino"/>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Palatino"/>
            </a:endParaRPr>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Palatino"/>
            </a:endParaRPr>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Palatino"/>
            </a:endParaRPr>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Palatino"/>
            </a:endParaRPr>
          </a:p>
        </p:txBody>
      </p:sp>
    </p:spTree>
    <p:extLst>
      <p:ext uri="{BB962C8B-B14F-4D97-AF65-F5344CB8AC3E}">
        <p14:creationId xmlns:p14="http://schemas.microsoft.com/office/powerpoint/2010/main" val="165794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18AF-209F-443A-8FC7-F17005C55B08}"/>
              </a:ext>
            </a:extLst>
          </p:cNvPr>
          <p:cNvSpPr>
            <a:spLocks noGrp="1"/>
          </p:cNvSpPr>
          <p:nvPr>
            <p:ph type="title"/>
          </p:nvPr>
        </p:nvSpPr>
        <p:spPr/>
        <p:txBody>
          <a:bodyPr/>
          <a:lstStyle/>
          <a:p>
            <a:r>
              <a:rPr lang="en-US" dirty="0"/>
              <a:t>Rational Decisions</a:t>
            </a:r>
          </a:p>
        </p:txBody>
      </p:sp>
      <p:sp>
        <p:nvSpPr>
          <p:cNvPr id="3" name="Content Placeholder 2">
            <a:extLst>
              <a:ext uri="{FF2B5EF4-FFF2-40B4-BE49-F238E27FC236}">
                <a16:creationId xmlns:a16="http://schemas.microsoft.com/office/drawing/2014/main" id="{088A4CC7-0F9D-4433-B445-FA82592D6A82}"/>
              </a:ext>
            </a:extLst>
          </p:cNvPr>
          <p:cNvSpPr>
            <a:spLocks noGrp="1"/>
          </p:cNvSpPr>
          <p:nvPr>
            <p:ph idx="1"/>
          </p:nvPr>
        </p:nvSpPr>
        <p:spPr/>
        <p:txBody>
          <a:bodyPr/>
          <a:lstStyle/>
          <a:p>
            <a:r>
              <a:rPr lang="en-US" dirty="0"/>
              <a:t>We’ll use the term </a:t>
            </a:r>
            <a:r>
              <a:rPr lang="en-US" b="1" dirty="0"/>
              <a:t>rational</a:t>
            </a:r>
            <a:r>
              <a:rPr lang="en-US" dirty="0"/>
              <a:t> in a very specific, technical way:</a:t>
            </a:r>
          </a:p>
          <a:p>
            <a:pPr lvl="1"/>
            <a:r>
              <a:rPr lang="en-US" dirty="0"/>
              <a:t>Rational: maximally achieving pre-defined goals</a:t>
            </a:r>
          </a:p>
          <a:p>
            <a:pPr lvl="1"/>
            <a:r>
              <a:rPr lang="en-US" dirty="0"/>
              <a:t>Rationality only concerns what decisions are made (not the thought process behind them)</a:t>
            </a:r>
          </a:p>
          <a:p>
            <a:pPr lvl="1"/>
            <a:r>
              <a:rPr lang="en-US" dirty="0"/>
              <a:t>Goals are expressed in terms of the </a:t>
            </a:r>
            <a:r>
              <a:rPr lang="en-US" b="1" dirty="0"/>
              <a:t>utility</a:t>
            </a:r>
            <a:r>
              <a:rPr lang="en-US" dirty="0"/>
              <a:t> of outcomes</a:t>
            </a:r>
          </a:p>
          <a:p>
            <a:pPr lvl="1"/>
            <a:r>
              <a:rPr lang="en-US" dirty="0">
                <a:solidFill>
                  <a:schemeClr val="accent2"/>
                </a:solidFill>
              </a:rPr>
              <a:t>Being rational means </a:t>
            </a:r>
            <a:r>
              <a:rPr lang="en-US" b="1" dirty="0">
                <a:solidFill>
                  <a:schemeClr val="accent2"/>
                </a:solidFill>
              </a:rPr>
              <a:t>maximizing your expected utility</a:t>
            </a:r>
          </a:p>
        </p:txBody>
      </p:sp>
      <p:sp>
        <p:nvSpPr>
          <p:cNvPr id="4" name="TextBox 3">
            <a:extLst>
              <a:ext uri="{FF2B5EF4-FFF2-40B4-BE49-F238E27FC236}">
                <a16:creationId xmlns:a16="http://schemas.microsoft.com/office/drawing/2014/main" id="{AA097CC5-ED1E-49F9-844D-DF4B6F2A706F}"/>
              </a:ext>
            </a:extLst>
          </p:cNvPr>
          <p:cNvSpPr txBox="1"/>
          <p:nvPr/>
        </p:nvSpPr>
        <p:spPr>
          <a:xfrm>
            <a:off x="3052011" y="4800600"/>
            <a:ext cx="6477000" cy="1015663"/>
          </a:xfrm>
          <a:prstGeom prst="rect">
            <a:avLst/>
          </a:prstGeom>
          <a:noFill/>
        </p:spPr>
        <p:txBody>
          <a:bodyPr wrap="square" rtlCol="0">
            <a:spAutoFit/>
          </a:bodyPr>
          <a:lstStyle/>
          <a:p>
            <a:pPr algn="ctr"/>
            <a:r>
              <a:rPr lang="en-US" sz="2800" dirty="0">
                <a:latin typeface="Calibri" panose="020F0502020204030204" pitchFamily="34" charset="0"/>
              </a:rPr>
              <a:t>A better title for this course would be:</a:t>
            </a:r>
          </a:p>
          <a:p>
            <a:pPr algn="ctr"/>
            <a:r>
              <a:rPr lang="en-US" sz="3200" b="1" dirty="0">
                <a:solidFill>
                  <a:schemeClr val="accent2"/>
                </a:solidFill>
                <a:latin typeface="Calibri" panose="020F0502020204030204" pitchFamily="34" charset="0"/>
              </a:rPr>
              <a:t>Computational Rationality</a:t>
            </a:r>
          </a:p>
        </p:txBody>
      </p:sp>
    </p:spTree>
    <p:extLst>
      <p:ext uri="{BB962C8B-B14F-4D97-AF65-F5344CB8AC3E}">
        <p14:creationId xmlns:p14="http://schemas.microsoft.com/office/powerpoint/2010/main" val="217117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26E89-F880-4A51-BB7D-62DEA959A6E6}"/>
              </a:ext>
            </a:extLst>
          </p:cNvPr>
          <p:cNvPicPr>
            <a:picLocks noChangeAspect="1" noChangeArrowheads="1"/>
          </p:cNvPicPr>
          <p:nvPr/>
        </p:nvPicPr>
        <p:blipFill>
          <a:blip r:embed="rId2" cstate="print"/>
          <a:srcRect/>
          <a:stretch>
            <a:fillRect/>
          </a:stretch>
        </p:blipFill>
        <p:spPr bwMode="auto">
          <a:xfrm>
            <a:off x="3810000" y="2680705"/>
            <a:ext cx="4876800" cy="3186695"/>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C838A410-A320-4F3C-9C5F-D90EF3C9D30C}"/>
              </a:ext>
            </a:extLst>
          </p:cNvPr>
          <p:cNvSpPr/>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ACC356-FC61-40D6-8C5C-6E4C98098020}"/>
              </a:ext>
            </a:extLst>
          </p:cNvPr>
          <p:cNvSpPr txBox="1"/>
          <p:nvPr/>
        </p:nvSpPr>
        <p:spPr>
          <a:xfrm>
            <a:off x="3276600" y="685800"/>
            <a:ext cx="5943600" cy="1938992"/>
          </a:xfrm>
          <a:prstGeom prst="rect">
            <a:avLst/>
          </a:prstGeom>
          <a:noFill/>
        </p:spPr>
        <p:txBody>
          <a:bodyPr wrap="square" rtlCol="0">
            <a:spAutoFit/>
          </a:bodyPr>
          <a:lstStyle/>
          <a:p>
            <a:pPr algn="ctr"/>
            <a:r>
              <a:rPr lang="en-US" sz="6000" dirty="0">
                <a:latin typeface="Calibri" panose="020F0502020204030204" pitchFamily="34" charset="0"/>
              </a:rPr>
              <a:t>Maximize Your Expected Utility</a:t>
            </a:r>
          </a:p>
        </p:txBody>
      </p:sp>
    </p:spTree>
    <p:extLst>
      <p:ext uri="{BB962C8B-B14F-4D97-AF65-F5344CB8AC3E}">
        <p14:creationId xmlns:p14="http://schemas.microsoft.com/office/powerpoint/2010/main" val="24005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A38E-CCC2-4A32-AF3A-F03E26C3DFD5}"/>
              </a:ext>
            </a:extLst>
          </p:cNvPr>
          <p:cNvSpPr>
            <a:spLocks noGrp="1"/>
          </p:cNvSpPr>
          <p:nvPr>
            <p:ph type="title"/>
          </p:nvPr>
        </p:nvSpPr>
        <p:spPr/>
        <p:txBody>
          <a:bodyPr/>
          <a:lstStyle/>
          <a:p>
            <a:r>
              <a:rPr lang="en-US" dirty="0"/>
              <a:t>What About the Brain?</a:t>
            </a:r>
          </a:p>
        </p:txBody>
      </p:sp>
      <p:sp>
        <p:nvSpPr>
          <p:cNvPr id="3" name="Content Placeholder 2">
            <a:extLst>
              <a:ext uri="{FF2B5EF4-FFF2-40B4-BE49-F238E27FC236}">
                <a16:creationId xmlns:a16="http://schemas.microsoft.com/office/drawing/2014/main" id="{3D58A46A-53E4-4627-AB1E-DA54B297D709}"/>
              </a:ext>
            </a:extLst>
          </p:cNvPr>
          <p:cNvSpPr>
            <a:spLocks noGrp="1"/>
          </p:cNvSpPr>
          <p:nvPr>
            <p:ph idx="1"/>
          </p:nvPr>
        </p:nvSpPr>
        <p:spPr/>
        <p:txBody>
          <a:bodyPr/>
          <a:lstStyle/>
          <a:p>
            <a:r>
              <a:rPr lang="en-US" dirty="0"/>
              <a:t>Brains (human minds) are very good at making rational decisions, but not perfect</a:t>
            </a:r>
          </a:p>
          <a:p>
            <a:r>
              <a:rPr lang="en-US" dirty="0"/>
              <a:t>Brains aren’t as modular as software, so hard to reverse engineer!</a:t>
            </a:r>
          </a:p>
          <a:p>
            <a:r>
              <a:rPr lang="en-US" dirty="0"/>
              <a:t>“Brains are to intelligence as wings are to flight”</a:t>
            </a:r>
          </a:p>
          <a:p>
            <a:r>
              <a:rPr lang="en-US" dirty="0"/>
              <a:t>Lessons learned from the brain: memory and simulation are key to decision making</a:t>
            </a:r>
          </a:p>
        </p:txBody>
      </p:sp>
    </p:spTree>
    <p:extLst>
      <p:ext uri="{BB962C8B-B14F-4D97-AF65-F5344CB8AC3E}">
        <p14:creationId xmlns:p14="http://schemas.microsoft.com/office/powerpoint/2010/main" val="152661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69DF-8853-4E0C-826D-96C66F577FDA}"/>
              </a:ext>
            </a:extLst>
          </p:cNvPr>
          <p:cNvSpPr>
            <a:spLocks noGrp="1"/>
          </p:cNvSpPr>
          <p:nvPr>
            <p:ph type="title"/>
          </p:nvPr>
        </p:nvSpPr>
        <p:spPr/>
        <p:txBody>
          <a:bodyPr/>
          <a:lstStyle/>
          <a:p>
            <a:r>
              <a:rPr lang="en-US" dirty="0"/>
              <a:t>A (Short) History of AI</a:t>
            </a:r>
          </a:p>
        </p:txBody>
      </p:sp>
      <p:pic>
        <p:nvPicPr>
          <p:cNvPr id="4" name="Picture 1" descr="C:\Temp\ketrina\HistoryOfAI.png">
            <a:extLst>
              <a:ext uri="{FF2B5EF4-FFF2-40B4-BE49-F238E27FC236}">
                <a16:creationId xmlns:a16="http://schemas.microsoft.com/office/drawing/2014/main" id="{28363E14-A4D9-4AEE-B563-1820245DB20F}"/>
              </a:ext>
            </a:extLst>
          </p:cNvPr>
          <p:cNvPicPr>
            <a:picLocks noChangeAspect="1" noChangeArrowheads="1"/>
          </p:cNvPicPr>
          <p:nvPr/>
        </p:nvPicPr>
        <p:blipFill>
          <a:blip r:embed="rId2" cstate="print"/>
          <a:srcRect/>
          <a:stretch>
            <a:fillRect/>
          </a:stretch>
        </p:blipFill>
        <p:spPr bwMode="auto">
          <a:xfrm>
            <a:off x="4198256" y="1371600"/>
            <a:ext cx="3795488" cy="5276851"/>
          </a:xfrm>
          <a:prstGeom prst="rect">
            <a:avLst/>
          </a:prstGeom>
          <a:noFill/>
        </p:spPr>
      </p:pic>
    </p:spTree>
    <p:extLst>
      <p:ext uri="{BB962C8B-B14F-4D97-AF65-F5344CB8AC3E}">
        <p14:creationId xmlns:p14="http://schemas.microsoft.com/office/powerpoint/2010/main" val="342451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B8CC39-31C4-4E10-BB7A-FF70BD8CB249}"/>
              </a:ext>
            </a:extLst>
          </p:cNvPr>
          <p:cNvSpPr/>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y2mate.com - the_thinking_machine_artificial_intelligence_in_the_1960s_aygSMgK3BEM_360p">
            <a:hlinkClick r:id="" action="ppaction://media"/>
            <a:extLst>
              <a:ext uri="{FF2B5EF4-FFF2-40B4-BE49-F238E27FC236}">
                <a16:creationId xmlns:a16="http://schemas.microsoft.com/office/drawing/2014/main" id="{0B3CFE2C-0BDB-4929-BA1B-E0007463999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95600" y="828966"/>
            <a:ext cx="6934200" cy="5200068"/>
          </a:xfrm>
        </p:spPr>
      </p:pic>
    </p:spTree>
    <p:extLst>
      <p:ext uri="{BB962C8B-B14F-4D97-AF65-F5344CB8AC3E}">
        <p14:creationId xmlns:p14="http://schemas.microsoft.com/office/powerpoint/2010/main" val="212517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E796-D34B-4C92-A2B3-387E511CF171}"/>
              </a:ext>
            </a:extLst>
          </p:cNvPr>
          <p:cNvSpPr>
            <a:spLocks noGrp="1"/>
          </p:cNvSpPr>
          <p:nvPr>
            <p:ph type="title"/>
          </p:nvPr>
        </p:nvSpPr>
        <p:spPr/>
        <p:txBody>
          <a:bodyPr/>
          <a:lstStyle/>
          <a:p>
            <a:r>
              <a:rPr lang="en-US" dirty="0"/>
              <a:t>A (Short) History of AI</a:t>
            </a:r>
          </a:p>
        </p:txBody>
      </p:sp>
      <p:sp>
        <p:nvSpPr>
          <p:cNvPr id="3" name="Content Placeholder 2">
            <a:extLst>
              <a:ext uri="{FF2B5EF4-FFF2-40B4-BE49-F238E27FC236}">
                <a16:creationId xmlns:a16="http://schemas.microsoft.com/office/drawing/2014/main" id="{6D3C1299-7B1F-4646-B816-18C3BD4E5143}"/>
              </a:ext>
            </a:extLst>
          </p:cNvPr>
          <p:cNvSpPr>
            <a:spLocks noGrp="1"/>
          </p:cNvSpPr>
          <p:nvPr>
            <p:ph idx="1"/>
          </p:nvPr>
        </p:nvSpPr>
        <p:spPr/>
        <p:txBody>
          <a:bodyPr/>
          <a:lstStyle/>
          <a:p>
            <a:r>
              <a:rPr lang="en-US" dirty="0"/>
              <a:t>1940-1950: Early days</a:t>
            </a:r>
          </a:p>
          <a:p>
            <a:pPr lvl="1"/>
            <a:r>
              <a:rPr lang="en-US" dirty="0"/>
              <a:t>1943: McCulloch &amp; Pitts: Boolean circuit model of brain</a:t>
            </a:r>
          </a:p>
          <a:p>
            <a:pPr lvl="1"/>
            <a:r>
              <a:rPr lang="en-US" dirty="0"/>
              <a:t>1950: Turing's “Computing Machinery and Intelligence”</a:t>
            </a:r>
          </a:p>
          <a:p>
            <a:r>
              <a:rPr lang="en-US" dirty="0"/>
              <a:t>1950—70: Excitement: Look, Ma, no hands!</a:t>
            </a:r>
          </a:p>
          <a:p>
            <a:pPr lvl="1"/>
            <a:r>
              <a:rPr lang="en-US" dirty="0"/>
              <a:t>1950s: Early AI programs, including Samuel's checkers program, Newell &amp; Simon's Logic Theorist, Gelernter's Geometry Engine</a:t>
            </a:r>
          </a:p>
          <a:p>
            <a:pPr lvl="1"/>
            <a:r>
              <a:rPr lang="en-US" dirty="0"/>
              <a:t>1956: Dartmouth meeting: “Artificial Intelligence” adopted</a:t>
            </a:r>
          </a:p>
          <a:p>
            <a:pPr lvl="1"/>
            <a:r>
              <a:rPr lang="en-US" dirty="0"/>
              <a:t>1965: Robinson's complete algorithm for logical reasoning</a:t>
            </a:r>
          </a:p>
        </p:txBody>
      </p:sp>
    </p:spTree>
    <p:extLst>
      <p:ext uri="{BB962C8B-B14F-4D97-AF65-F5344CB8AC3E}">
        <p14:creationId xmlns:p14="http://schemas.microsoft.com/office/powerpoint/2010/main" val="136391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37A6-984C-4E3A-B715-58E0C33096B0}"/>
              </a:ext>
            </a:extLst>
          </p:cNvPr>
          <p:cNvSpPr>
            <a:spLocks noGrp="1"/>
          </p:cNvSpPr>
          <p:nvPr>
            <p:ph type="title"/>
          </p:nvPr>
        </p:nvSpPr>
        <p:spPr/>
        <p:txBody>
          <a:bodyPr/>
          <a:lstStyle/>
          <a:p>
            <a:r>
              <a:rPr lang="en-US" dirty="0"/>
              <a:t>A (Short) History of AI</a:t>
            </a:r>
          </a:p>
        </p:txBody>
      </p:sp>
      <p:sp>
        <p:nvSpPr>
          <p:cNvPr id="3" name="Content Placeholder 2">
            <a:extLst>
              <a:ext uri="{FF2B5EF4-FFF2-40B4-BE49-F238E27FC236}">
                <a16:creationId xmlns:a16="http://schemas.microsoft.com/office/drawing/2014/main" id="{5B09CCD5-27BC-433B-A303-5E172A9F4CD5}"/>
              </a:ext>
            </a:extLst>
          </p:cNvPr>
          <p:cNvSpPr>
            <a:spLocks noGrp="1"/>
          </p:cNvSpPr>
          <p:nvPr>
            <p:ph idx="1"/>
          </p:nvPr>
        </p:nvSpPr>
        <p:spPr>
          <a:xfrm>
            <a:off x="304800" y="1371600"/>
            <a:ext cx="7823200" cy="5181600"/>
          </a:xfrm>
        </p:spPr>
        <p:txBody>
          <a:bodyPr/>
          <a:lstStyle/>
          <a:p>
            <a:r>
              <a:rPr lang="en-US" sz="2800" dirty="0"/>
              <a:t>1970—90: Knowledge-based approaches</a:t>
            </a:r>
          </a:p>
          <a:p>
            <a:pPr lvl="1"/>
            <a:r>
              <a:rPr lang="en-US" sz="2400" dirty="0"/>
              <a:t>1969—79: Early development of knowledge-based systems</a:t>
            </a:r>
          </a:p>
          <a:p>
            <a:pPr lvl="1"/>
            <a:r>
              <a:rPr lang="en-US" sz="2400" dirty="0"/>
              <a:t>1980—88: Expert systems industry booms</a:t>
            </a:r>
          </a:p>
          <a:p>
            <a:pPr lvl="1"/>
            <a:r>
              <a:rPr lang="en-US" sz="2400" dirty="0"/>
              <a:t>1988—93: Expert systems industry busts: “AI Winter”</a:t>
            </a:r>
          </a:p>
          <a:p>
            <a:r>
              <a:rPr lang="en-US" sz="2800" dirty="0"/>
              <a:t>1990—: Statistical approaches</a:t>
            </a:r>
          </a:p>
          <a:p>
            <a:pPr lvl="1"/>
            <a:r>
              <a:rPr lang="en-US" sz="2400" dirty="0"/>
              <a:t>Resurgence of probability, focus on uncertainty</a:t>
            </a:r>
          </a:p>
          <a:p>
            <a:pPr lvl="1"/>
            <a:r>
              <a:rPr lang="en-US" sz="2400" dirty="0"/>
              <a:t>General increase in technical depth</a:t>
            </a:r>
          </a:p>
          <a:p>
            <a:pPr lvl="1"/>
            <a:r>
              <a:rPr lang="en-US" sz="2400" dirty="0"/>
              <a:t>Agents and learning systems… “AI Spring”?</a:t>
            </a:r>
          </a:p>
          <a:p>
            <a:pPr lvl="1"/>
            <a:r>
              <a:rPr lang="en-US" sz="2400" dirty="0"/>
              <a:t>1996: Kasparov defeats Deep Blue at chess</a:t>
            </a:r>
          </a:p>
          <a:p>
            <a:pPr lvl="1"/>
            <a:r>
              <a:rPr lang="en-US" sz="2400" dirty="0"/>
              <a:t>1997: Deep Blue defeats Kasparov at chess</a:t>
            </a:r>
          </a:p>
        </p:txBody>
      </p:sp>
      <p:pic>
        <p:nvPicPr>
          <p:cNvPr id="4" name="Picture 3" descr="C:\Users\Dan\AppData\Local\Microsoft\Windows\Temporary Internet Files\Content.IE5\HW4TW2W6\DeepBlue.png">
            <a:extLst>
              <a:ext uri="{FF2B5EF4-FFF2-40B4-BE49-F238E27FC236}">
                <a16:creationId xmlns:a16="http://schemas.microsoft.com/office/drawing/2014/main" id="{E752861C-B5A2-4512-B7A5-DD3E15E160E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l="18243" r="18919"/>
          <a:stretch>
            <a:fillRect/>
          </a:stretch>
        </p:blipFill>
        <p:spPr bwMode="auto">
          <a:xfrm>
            <a:off x="8458200" y="1219200"/>
            <a:ext cx="3429000" cy="4092677"/>
          </a:xfrm>
          <a:prstGeom prst="rect">
            <a:avLst/>
          </a:prstGeom>
          <a:noFill/>
        </p:spPr>
      </p:pic>
      <p:sp>
        <p:nvSpPr>
          <p:cNvPr id="5" name="TextBox 4">
            <a:extLst>
              <a:ext uri="{FF2B5EF4-FFF2-40B4-BE49-F238E27FC236}">
                <a16:creationId xmlns:a16="http://schemas.microsoft.com/office/drawing/2014/main" id="{FB92F69C-8F99-430D-B06A-CA93FCCC76C9}"/>
              </a:ext>
            </a:extLst>
          </p:cNvPr>
          <p:cNvSpPr txBox="1"/>
          <p:nvPr/>
        </p:nvSpPr>
        <p:spPr>
          <a:xfrm>
            <a:off x="8610600" y="5181600"/>
            <a:ext cx="3124200" cy="914400"/>
          </a:xfrm>
          <a:prstGeom prst="rect">
            <a:avLst/>
          </a:prstGeom>
          <a:noFill/>
        </p:spPr>
        <p:txBody>
          <a:bodyPr wrap="square" rtlCol="0">
            <a:spAutoFit/>
          </a:bodyPr>
          <a:lstStyle/>
          <a:p>
            <a:pPr algn="ctr"/>
            <a:r>
              <a:rPr lang="en-US" dirty="0">
                <a:latin typeface="Calibri" panose="020F0502020204030204" pitchFamily="34" charset="0"/>
              </a:rPr>
              <a:t>“I could feel --- I could smell --- a new kind of intelligence across the table.” ~Kasparov</a:t>
            </a:r>
          </a:p>
        </p:txBody>
      </p:sp>
    </p:spTree>
    <p:extLst>
      <p:ext uri="{BB962C8B-B14F-4D97-AF65-F5344CB8AC3E}">
        <p14:creationId xmlns:p14="http://schemas.microsoft.com/office/powerpoint/2010/main" val="9962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1793-3346-40FC-AC01-87ED4ADA4D6D}"/>
              </a:ext>
            </a:extLst>
          </p:cNvPr>
          <p:cNvSpPr>
            <a:spLocks noGrp="1"/>
          </p:cNvSpPr>
          <p:nvPr>
            <p:ph type="title"/>
          </p:nvPr>
        </p:nvSpPr>
        <p:spPr/>
        <p:txBody>
          <a:bodyPr/>
          <a:lstStyle/>
          <a:p>
            <a:r>
              <a:rPr lang="en-US" dirty="0"/>
              <a:t>A (Short) History of AI</a:t>
            </a:r>
          </a:p>
        </p:txBody>
      </p:sp>
      <p:sp>
        <p:nvSpPr>
          <p:cNvPr id="3" name="Content Placeholder 2">
            <a:extLst>
              <a:ext uri="{FF2B5EF4-FFF2-40B4-BE49-F238E27FC236}">
                <a16:creationId xmlns:a16="http://schemas.microsoft.com/office/drawing/2014/main" id="{F2DB9A85-EF4C-41AD-9874-0C6626C885F9}"/>
              </a:ext>
            </a:extLst>
          </p:cNvPr>
          <p:cNvSpPr>
            <a:spLocks noGrp="1"/>
          </p:cNvSpPr>
          <p:nvPr>
            <p:ph idx="1"/>
          </p:nvPr>
        </p:nvSpPr>
        <p:spPr>
          <a:xfrm>
            <a:off x="406400" y="1397003"/>
            <a:ext cx="6908800" cy="4729164"/>
          </a:xfrm>
        </p:spPr>
        <p:txBody>
          <a:bodyPr/>
          <a:lstStyle/>
          <a:p>
            <a:r>
              <a:rPr lang="en-US" sz="2800" dirty="0"/>
              <a:t>2000—: Where are we now?</a:t>
            </a:r>
          </a:p>
          <a:p>
            <a:pPr lvl="1"/>
            <a:r>
              <a:rPr lang="en-US" sz="2400" dirty="0"/>
              <a:t>Big data, big compute, neural networks</a:t>
            </a:r>
          </a:p>
          <a:p>
            <a:pPr lvl="1"/>
            <a:r>
              <a:rPr lang="en-US" sz="2400" dirty="0"/>
              <a:t>Some re-unification of sub-fields</a:t>
            </a:r>
          </a:p>
          <a:p>
            <a:pPr lvl="1"/>
            <a:r>
              <a:rPr lang="en-US" sz="2400" dirty="0"/>
              <a:t>AI used in many industries</a:t>
            </a:r>
          </a:p>
          <a:p>
            <a:pPr lvl="1"/>
            <a:r>
              <a:rPr lang="en-US" sz="2400" dirty="0"/>
              <a:t>Chess engines running on ordinary laptops can defeat the world’s best chess players</a:t>
            </a:r>
          </a:p>
          <a:p>
            <a:pPr lvl="1"/>
            <a:r>
              <a:rPr lang="en-US" sz="2400" dirty="0"/>
              <a:t>2011: IBM’s Watson defeats Ken Jennings and Brad Rutter at Jeopardy!</a:t>
            </a:r>
          </a:p>
          <a:p>
            <a:pPr lvl="1"/>
            <a:r>
              <a:rPr lang="en-US" sz="2400" dirty="0"/>
              <a:t>2016: Google’s AlphaGo beats Lee Sedol at Go</a:t>
            </a:r>
          </a:p>
        </p:txBody>
      </p:sp>
      <p:pic>
        <p:nvPicPr>
          <p:cNvPr id="4" name="Picture 2" descr="IBM Watson, stomping the opposition at Jeopardy">
            <a:extLst>
              <a:ext uri="{FF2B5EF4-FFF2-40B4-BE49-F238E27FC236}">
                <a16:creationId xmlns:a16="http://schemas.microsoft.com/office/drawing/2014/main" id="{9DE4F21E-2145-4A31-BCA0-0F4B66BA15C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58200" y="1295400"/>
            <a:ext cx="2286000" cy="2655094"/>
          </a:xfrm>
          <a:prstGeom prst="rect">
            <a:avLst/>
          </a:prstGeom>
          <a:noFill/>
        </p:spPr>
      </p:pic>
      <p:pic>
        <p:nvPicPr>
          <p:cNvPr id="5" name="Picture 4">
            <a:extLst>
              <a:ext uri="{FF2B5EF4-FFF2-40B4-BE49-F238E27FC236}">
                <a16:creationId xmlns:a16="http://schemas.microsoft.com/office/drawing/2014/main" id="{1464229D-1CBD-47E5-B4A9-0B9022C74BB4}"/>
              </a:ext>
            </a:extLst>
          </p:cNvPr>
          <p:cNvPicPr>
            <a:picLocks noChangeAspect="1"/>
          </p:cNvPicPr>
          <p:nvPr/>
        </p:nvPicPr>
        <p:blipFill>
          <a:blip r:embed="rId3"/>
          <a:stretch>
            <a:fillRect/>
          </a:stretch>
        </p:blipFill>
        <p:spPr>
          <a:xfrm>
            <a:off x="7543800" y="4128294"/>
            <a:ext cx="4114800" cy="2314575"/>
          </a:xfrm>
          <a:prstGeom prst="rect">
            <a:avLst/>
          </a:prstGeom>
        </p:spPr>
      </p:pic>
    </p:spTree>
    <p:extLst>
      <p:ext uri="{BB962C8B-B14F-4D97-AF65-F5344CB8AC3E}">
        <p14:creationId xmlns:p14="http://schemas.microsoft.com/office/powerpoint/2010/main" val="331656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38C-A8B5-44BE-8A41-9E91CFD81FA6}"/>
              </a:ext>
            </a:extLst>
          </p:cNvPr>
          <p:cNvSpPr>
            <a:spLocks noGrp="1"/>
          </p:cNvSpPr>
          <p:nvPr>
            <p:ph type="title"/>
          </p:nvPr>
        </p:nvSpPr>
        <p:spPr/>
        <p:txBody>
          <a:bodyPr/>
          <a:lstStyle/>
          <a:p>
            <a:r>
              <a:rPr lang="en-US" dirty="0"/>
              <a:t>What Can AI Do?</a:t>
            </a:r>
          </a:p>
        </p:txBody>
      </p:sp>
      <p:sp>
        <p:nvSpPr>
          <p:cNvPr id="3" name="Content Placeholder 2">
            <a:extLst>
              <a:ext uri="{FF2B5EF4-FFF2-40B4-BE49-F238E27FC236}">
                <a16:creationId xmlns:a16="http://schemas.microsoft.com/office/drawing/2014/main" id="{57C7FBFB-53BE-4CBB-A3FA-420004D47FB1}"/>
              </a:ext>
            </a:extLst>
          </p:cNvPr>
          <p:cNvSpPr>
            <a:spLocks noGrp="1"/>
          </p:cNvSpPr>
          <p:nvPr>
            <p:ph idx="1"/>
          </p:nvPr>
        </p:nvSpPr>
        <p:spPr/>
        <p:txBody>
          <a:bodyPr/>
          <a:lstStyle/>
          <a:p>
            <a:pPr marL="0" indent="0">
              <a:buNone/>
            </a:pPr>
            <a:r>
              <a:rPr lang="en-US" sz="1800" dirty="0"/>
              <a:t>Quiz: Which of the following can be done at present?</a:t>
            </a:r>
          </a:p>
          <a:p>
            <a:r>
              <a:rPr lang="en-US" sz="1800" dirty="0"/>
              <a:t>Play a decent game of Jeopardy?</a:t>
            </a:r>
          </a:p>
          <a:p>
            <a:r>
              <a:rPr lang="en-US" sz="1800" dirty="0"/>
              <a:t>Win against any human at chess?</a:t>
            </a:r>
          </a:p>
          <a:p>
            <a:r>
              <a:rPr lang="en-US" sz="1800" dirty="0"/>
              <a:t>Win against the best humans at Go?</a:t>
            </a:r>
          </a:p>
          <a:p>
            <a:r>
              <a:rPr lang="en-US" sz="1800" dirty="0"/>
              <a:t>Play a decent game of tennis?</a:t>
            </a:r>
          </a:p>
          <a:p>
            <a:r>
              <a:rPr lang="en-US" sz="1800" dirty="0"/>
              <a:t>Grab a particular cup and put it on a shelf?</a:t>
            </a:r>
          </a:p>
          <a:p>
            <a:r>
              <a:rPr lang="en-US" sz="1800" dirty="0"/>
              <a:t>Unload any dishwasher in any home?</a:t>
            </a:r>
          </a:p>
          <a:p>
            <a:r>
              <a:rPr lang="en-US" sz="1800" dirty="0"/>
              <a:t>Drive safely along the highway?</a:t>
            </a:r>
          </a:p>
          <a:p>
            <a:r>
              <a:rPr lang="en-US" sz="1800" dirty="0"/>
              <a:t>Drive safely along Telegraph Avenue?</a:t>
            </a:r>
          </a:p>
          <a:p>
            <a:r>
              <a:rPr lang="en-US" sz="1800" dirty="0"/>
              <a:t>Buy a week's worth of groceries on the web?</a:t>
            </a:r>
          </a:p>
          <a:p>
            <a:r>
              <a:rPr lang="en-US" sz="1800" dirty="0"/>
              <a:t>Buy a week's worth of groceries at Berkeley Bowl?</a:t>
            </a:r>
          </a:p>
          <a:p>
            <a:r>
              <a:rPr lang="en-US" sz="1800" dirty="0"/>
              <a:t>Discover and prove a new mathematical theorem?</a:t>
            </a:r>
          </a:p>
          <a:p>
            <a:r>
              <a:rPr lang="en-US" sz="1800" dirty="0"/>
              <a:t>Perform a surgical operation?</a:t>
            </a:r>
          </a:p>
          <a:p>
            <a:r>
              <a:rPr lang="en-US" sz="1800" dirty="0"/>
              <a:t>Unload a know dishwasher in collaboration with a person?</a:t>
            </a:r>
          </a:p>
          <a:p>
            <a:r>
              <a:rPr lang="en-US" sz="1800" dirty="0"/>
              <a:t>Translate spoken Chinese into spoken English in real time?</a:t>
            </a:r>
          </a:p>
          <a:p>
            <a:r>
              <a:rPr lang="en-US" sz="1800" dirty="0"/>
              <a:t>Write an intentionally funny story?</a:t>
            </a:r>
          </a:p>
          <a:p>
            <a:endParaRPr lang="en-US" sz="1800" dirty="0"/>
          </a:p>
        </p:txBody>
      </p:sp>
      <p:sp>
        <p:nvSpPr>
          <p:cNvPr id="4" name="Freeform 4">
            <a:extLst>
              <a:ext uri="{FF2B5EF4-FFF2-40B4-BE49-F238E27FC236}">
                <a16:creationId xmlns:a16="http://schemas.microsoft.com/office/drawing/2014/main" id="{4FCF4DC8-49C0-4178-A48E-1D57ED0CF027}"/>
              </a:ext>
            </a:extLst>
          </p:cNvPr>
          <p:cNvSpPr>
            <a:spLocks/>
          </p:cNvSpPr>
          <p:nvPr/>
        </p:nvSpPr>
        <p:spPr bwMode="auto">
          <a:xfrm>
            <a:off x="472313" y="175916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 name="Freeform 13">
            <a:extLst>
              <a:ext uri="{FF2B5EF4-FFF2-40B4-BE49-F238E27FC236}">
                <a16:creationId xmlns:a16="http://schemas.microsoft.com/office/drawing/2014/main" id="{56E1872A-D906-4BB7-BD95-940CF1910BA9}"/>
              </a:ext>
            </a:extLst>
          </p:cNvPr>
          <p:cNvSpPr>
            <a:spLocks/>
          </p:cNvSpPr>
          <p:nvPr/>
        </p:nvSpPr>
        <p:spPr bwMode="auto">
          <a:xfrm>
            <a:off x="459330" y="341846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6" name="Group 20">
            <a:extLst>
              <a:ext uri="{FF2B5EF4-FFF2-40B4-BE49-F238E27FC236}">
                <a16:creationId xmlns:a16="http://schemas.microsoft.com/office/drawing/2014/main" id="{D60E52FF-36A7-4809-8789-92D973CF7609}"/>
              </a:ext>
            </a:extLst>
          </p:cNvPr>
          <p:cNvGrpSpPr>
            <a:grpSpLocks/>
          </p:cNvGrpSpPr>
          <p:nvPr/>
        </p:nvGrpSpPr>
        <p:grpSpPr bwMode="auto">
          <a:xfrm>
            <a:off x="413029" y="3762159"/>
            <a:ext cx="306930" cy="230198"/>
            <a:chOff x="4896" y="2256"/>
            <a:chExt cx="432" cy="816"/>
          </a:xfrm>
        </p:grpSpPr>
        <p:sp>
          <p:nvSpPr>
            <p:cNvPr id="7" name="Freeform 21">
              <a:extLst>
                <a:ext uri="{FF2B5EF4-FFF2-40B4-BE49-F238E27FC236}">
                  <a16:creationId xmlns:a16="http://schemas.microsoft.com/office/drawing/2014/main" id="{5D562B66-F6A2-4B93-96C0-339E6B17ABF6}"/>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8" name="Freeform 22">
              <a:extLst>
                <a:ext uri="{FF2B5EF4-FFF2-40B4-BE49-F238E27FC236}">
                  <a16:creationId xmlns:a16="http://schemas.microsoft.com/office/drawing/2014/main" id="{59D745A4-39EF-4DE2-8568-A3E4FC002B57}"/>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9" name="Freeform 4">
            <a:extLst>
              <a:ext uri="{FF2B5EF4-FFF2-40B4-BE49-F238E27FC236}">
                <a16:creationId xmlns:a16="http://schemas.microsoft.com/office/drawing/2014/main" id="{92D71F4D-46AF-44CE-9110-C70F35B5322A}"/>
              </a:ext>
            </a:extLst>
          </p:cNvPr>
          <p:cNvSpPr>
            <a:spLocks/>
          </p:cNvSpPr>
          <p:nvPr/>
        </p:nvSpPr>
        <p:spPr bwMode="auto">
          <a:xfrm>
            <a:off x="475316" y="2106571"/>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10" name="Freeform 4">
            <a:extLst>
              <a:ext uri="{FF2B5EF4-FFF2-40B4-BE49-F238E27FC236}">
                <a16:creationId xmlns:a16="http://schemas.microsoft.com/office/drawing/2014/main" id="{6BCC2328-C3B6-4038-8B6C-15E72B8F0298}"/>
              </a:ext>
            </a:extLst>
          </p:cNvPr>
          <p:cNvSpPr>
            <a:spLocks/>
          </p:cNvSpPr>
          <p:nvPr/>
        </p:nvSpPr>
        <p:spPr bwMode="auto">
          <a:xfrm>
            <a:off x="475317" y="2396000"/>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11" name="Freeform 4">
            <a:extLst>
              <a:ext uri="{FF2B5EF4-FFF2-40B4-BE49-F238E27FC236}">
                <a16:creationId xmlns:a16="http://schemas.microsoft.com/office/drawing/2014/main" id="{4F9E22F3-0F2D-4809-BE49-1B912BC58159}"/>
              </a:ext>
            </a:extLst>
          </p:cNvPr>
          <p:cNvSpPr>
            <a:spLocks/>
          </p:cNvSpPr>
          <p:nvPr/>
        </p:nvSpPr>
        <p:spPr bwMode="auto">
          <a:xfrm>
            <a:off x="439248" y="2745838"/>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12" name="Freeform 4">
            <a:extLst>
              <a:ext uri="{FF2B5EF4-FFF2-40B4-BE49-F238E27FC236}">
                <a16:creationId xmlns:a16="http://schemas.microsoft.com/office/drawing/2014/main" id="{60632D90-A814-4FC0-A3B0-72B8CD1C1B9D}"/>
              </a:ext>
            </a:extLst>
          </p:cNvPr>
          <p:cNvSpPr>
            <a:spLocks/>
          </p:cNvSpPr>
          <p:nvPr/>
        </p:nvSpPr>
        <p:spPr bwMode="auto">
          <a:xfrm>
            <a:off x="439249" y="307048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13" name="Freeform 13">
            <a:extLst>
              <a:ext uri="{FF2B5EF4-FFF2-40B4-BE49-F238E27FC236}">
                <a16:creationId xmlns:a16="http://schemas.microsoft.com/office/drawing/2014/main" id="{3D4B771E-8A14-4878-A81E-B82FAFCA510A}"/>
              </a:ext>
            </a:extLst>
          </p:cNvPr>
          <p:cNvSpPr>
            <a:spLocks/>
          </p:cNvSpPr>
          <p:nvPr/>
        </p:nvSpPr>
        <p:spPr bwMode="auto">
          <a:xfrm>
            <a:off x="475317" y="4105858"/>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14" name="Freeform 4">
            <a:extLst>
              <a:ext uri="{FF2B5EF4-FFF2-40B4-BE49-F238E27FC236}">
                <a16:creationId xmlns:a16="http://schemas.microsoft.com/office/drawing/2014/main" id="{0D942D3B-03DF-434F-85A4-DE7B0CF7F5B8}"/>
              </a:ext>
            </a:extLst>
          </p:cNvPr>
          <p:cNvSpPr>
            <a:spLocks/>
          </p:cNvSpPr>
          <p:nvPr/>
        </p:nvSpPr>
        <p:spPr bwMode="auto">
          <a:xfrm>
            <a:off x="400240" y="4376327"/>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15" name="Freeform 13">
            <a:extLst>
              <a:ext uri="{FF2B5EF4-FFF2-40B4-BE49-F238E27FC236}">
                <a16:creationId xmlns:a16="http://schemas.microsoft.com/office/drawing/2014/main" id="{660C6695-7CAC-4BB9-9797-FB6CBDE2B99D}"/>
              </a:ext>
            </a:extLst>
          </p:cNvPr>
          <p:cNvSpPr>
            <a:spLocks/>
          </p:cNvSpPr>
          <p:nvPr/>
        </p:nvSpPr>
        <p:spPr bwMode="auto">
          <a:xfrm>
            <a:off x="439249" y="4724400"/>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16" name="Group 20">
            <a:extLst>
              <a:ext uri="{FF2B5EF4-FFF2-40B4-BE49-F238E27FC236}">
                <a16:creationId xmlns:a16="http://schemas.microsoft.com/office/drawing/2014/main" id="{ECAF0C15-8009-4DB0-8235-0F83A32A865F}"/>
              </a:ext>
            </a:extLst>
          </p:cNvPr>
          <p:cNvGrpSpPr>
            <a:grpSpLocks/>
          </p:cNvGrpSpPr>
          <p:nvPr/>
        </p:nvGrpSpPr>
        <p:grpSpPr bwMode="auto">
          <a:xfrm>
            <a:off x="413029" y="5103802"/>
            <a:ext cx="306930" cy="230198"/>
            <a:chOff x="4896" y="2256"/>
            <a:chExt cx="432" cy="816"/>
          </a:xfrm>
        </p:grpSpPr>
        <p:sp>
          <p:nvSpPr>
            <p:cNvPr id="17" name="Freeform 21">
              <a:extLst>
                <a:ext uri="{FF2B5EF4-FFF2-40B4-BE49-F238E27FC236}">
                  <a16:creationId xmlns:a16="http://schemas.microsoft.com/office/drawing/2014/main" id="{4EC2AD0D-F85F-45A0-BA32-89F88CF13AA1}"/>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8" name="Freeform 22">
              <a:extLst>
                <a:ext uri="{FF2B5EF4-FFF2-40B4-BE49-F238E27FC236}">
                  <a16:creationId xmlns:a16="http://schemas.microsoft.com/office/drawing/2014/main" id="{C03F2CF1-CB1C-4EC5-BDF5-E055A50DDD40}"/>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19" name="Freeform 13">
            <a:extLst>
              <a:ext uri="{FF2B5EF4-FFF2-40B4-BE49-F238E27FC236}">
                <a16:creationId xmlns:a16="http://schemas.microsoft.com/office/drawing/2014/main" id="{59DF9F53-6A86-482C-8B6E-D017B9F6C3BE}"/>
              </a:ext>
            </a:extLst>
          </p:cNvPr>
          <p:cNvSpPr>
            <a:spLocks/>
          </p:cNvSpPr>
          <p:nvPr/>
        </p:nvSpPr>
        <p:spPr bwMode="auto">
          <a:xfrm>
            <a:off x="444606" y="537623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20" name="Freeform 13">
            <a:extLst>
              <a:ext uri="{FF2B5EF4-FFF2-40B4-BE49-F238E27FC236}">
                <a16:creationId xmlns:a16="http://schemas.microsoft.com/office/drawing/2014/main" id="{E6EE6BF9-219C-4091-89BA-9619BD4A3316}"/>
              </a:ext>
            </a:extLst>
          </p:cNvPr>
          <p:cNvSpPr>
            <a:spLocks/>
          </p:cNvSpPr>
          <p:nvPr/>
        </p:nvSpPr>
        <p:spPr bwMode="auto">
          <a:xfrm>
            <a:off x="459330" y="5719935"/>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21" name="Freeform 4">
            <a:extLst>
              <a:ext uri="{FF2B5EF4-FFF2-40B4-BE49-F238E27FC236}">
                <a16:creationId xmlns:a16="http://schemas.microsoft.com/office/drawing/2014/main" id="{2A9FE4F9-D922-4674-BA34-ADC8823FA223}"/>
              </a:ext>
            </a:extLst>
          </p:cNvPr>
          <p:cNvSpPr>
            <a:spLocks/>
          </p:cNvSpPr>
          <p:nvPr/>
        </p:nvSpPr>
        <p:spPr bwMode="auto">
          <a:xfrm>
            <a:off x="402445" y="6044584"/>
            <a:ext cx="319719" cy="230198"/>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13">
            <a:extLst>
              <a:ext uri="{FF2B5EF4-FFF2-40B4-BE49-F238E27FC236}">
                <a16:creationId xmlns:a16="http://schemas.microsoft.com/office/drawing/2014/main" id="{CD842F4D-0EC3-4308-8FE0-75A35CFF8705}"/>
              </a:ext>
            </a:extLst>
          </p:cNvPr>
          <p:cNvSpPr>
            <a:spLocks/>
          </p:cNvSpPr>
          <p:nvPr/>
        </p:nvSpPr>
        <p:spPr bwMode="auto">
          <a:xfrm>
            <a:off x="444606" y="6365866"/>
            <a:ext cx="228600" cy="230198"/>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pic>
        <p:nvPicPr>
          <p:cNvPr id="23" name="Picture 1">
            <a:extLst>
              <a:ext uri="{FF2B5EF4-FFF2-40B4-BE49-F238E27FC236}">
                <a16:creationId xmlns:a16="http://schemas.microsoft.com/office/drawing/2014/main" id="{55654A55-3D44-4CB7-9AB9-0EA8FCA4E9F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2470956"/>
            <a:ext cx="3831167" cy="2758440"/>
          </a:xfrm>
          <a:prstGeom prst="rect">
            <a:avLst/>
          </a:prstGeom>
          <a:noFill/>
          <a:ln w="9525">
            <a:noFill/>
            <a:miter lim="800000"/>
            <a:headEnd/>
            <a:tailEnd/>
          </a:ln>
          <a:effectLst/>
        </p:spPr>
      </p:pic>
    </p:spTree>
    <p:extLst>
      <p:ext uri="{BB962C8B-B14F-4D97-AF65-F5344CB8AC3E}">
        <p14:creationId xmlns:p14="http://schemas.microsoft.com/office/powerpoint/2010/main" val="16481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5" grpId="0" animBg="1"/>
      <p:bldP spid="1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0B0C-4384-4E4D-8106-54FD2D3814DD}"/>
              </a:ext>
            </a:extLst>
          </p:cNvPr>
          <p:cNvSpPr>
            <a:spLocks noGrp="1"/>
          </p:cNvSpPr>
          <p:nvPr>
            <p:ph type="title"/>
          </p:nvPr>
        </p:nvSpPr>
        <p:spPr/>
        <p:txBody>
          <a:bodyPr/>
          <a:lstStyle/>
          <a:p>
            <a:r>
              <a:rPr lang="en-US" dirty="0"/>
              <a:t>Staff Introductions: Peyrin (he/him)</a:t>
            </a:r>
          </a:p>
        </p:txBody>
      </p:sp>
      <p:sp>
        <p:nvSpPr>
          <p:cNvPr id="3" name="Content Placeholder 2">
            <a:extLst>
              <a:ext uri="{FF2B5EF4-FFF2-40B4-BE49-F238E27FC236}">
                <a16:creationId xmlns:a16="http://schemas.microsoft.com/office/drawing/2014/main" id="{E2010654-DF2B-4A49-8A1E-32D016AEE9FF}"/>
              </a:ext>
            </a:extLst>
          </p:cNvPr>
          <p:cNvSpPr>
            <a:spLocks noGrp="1"/>
          </p:cNvSpPr>
          <p:nvPr>
            <p:ph idx="1"/>
          </p:nvPr>
        </p:nvSpPr>
        <p:spPr>
          <a:xfrm>
            <a:off x="406400" y="1219201"/>
            <a:ext cx="8280400" cy="5486400"/>
          </a:xfrm>
        </p:spPr>
        <p:txBody>
          <a:bodyPr>
            <a:normAutofit fontScale="92500" lnSpcReduction="20000"/>
          </a:bodyPr>
          <a:lstStyle/>
          <a:p>
            <a:r>
              <a:rPr lang="en-US" dirty="0"/>
              <a:t>Did my undergrad at Berkeley (2017-2021)</a:t>
            </a:r>
          </a:p>
          <a:p>
            <a:pPr lvl="1"/>
            <a:r>
              <a:rPr lang="en-US" dirty="0"/>
              <a:t>TA for 10 semesters (8x CS 161, 3x CS 61C, 1x CS 188)</a:t>
            </a:r>
          </a:p>
          <a:p>
            <a:pPr lvl="1"/>
            <a:r>
              <a:rPr lang="en-US" dirty="0"/>
              <a:t>Also been on staff for CS 61A, EE 16A, EE 16B</a:t>
            </a:r>
          </a:p>
          <a:p>
            <a:r>
              <a:rPr lang="en-US" dirty="0"/>
              <a:t>Did a 5th year MS at Berkeley (2021-2022)</a:t>
            </a:r>
          </a:p>
          <a:p>
            <a:pPr lvl="1"/>
            <a:r>
              <a:rPr lang="en-US" dirty="0"/>
              <a:t>Research focus: computer science education</a:t>
            </a:r>
          </a:p>
          <a:p>
            <a:pPr lvl="1"/>
            <a:r>
              <a:rPr lang="en-US" dirty="0"/>
              <a:t>Advisors: Nicholas Weaver and Dan Garcia</a:t>
            </a:r>
          </a:p>
          <a:p>
            <a:r>
              <a:rPr lang="en-US" dirty="0"/>
              <a:t>First-year lecturer in EECS</a:t>
            </a:r>
          </a:p>
          <a:p>
            <a:pPr lvl="1"/>
            <a:r>
              <a:rPr lang="en-US" dirty="0"/>
              <a:t>I’m paid exclusively to care about students and staff</a:t>
            </a:r>
          </a:p>
          <a:p>
            <a:pPr lvl="1"/>
            <a:r>
              <a:rPr lang="en-US" dirty="0"/>
              <a:t>First time teaching a non-summer class as instructor, so your feedback/advice/complaints are appreciated!</a:t>
            </a:r>
          </a:p>
          <a:p>
            <a:r>
              <a:rPr lang="en-US" dirty="0"/>
              <a:t>Please call me “Peyrin”!</a:t>
            </a:r>
          </a:p>
          <a:p>
            <a:pPr lvl="1"/>
            <a:r>
              <a:rPr lang="en-US" dirty="0"/>
              <a:t>No “professor”, “Mr.”, “sir”, “doctor”, etc. I’m not paid enough for that.</a:t>
            </a:r>
          </a:p>
        </p:txBody>
      </p:sp>
      <p:pic>
        <p:nvPicPr>
          <p:cNvPr id="3076" name="Picture 4" descr="Peyrin Kao portrait">
            <a:extLst>
              <a:ext uri="{FF2B5EF4-FFF2-40B4-BE49-F238E27FC236}">
                <a16:creationId xmlns:a16="http://schemas.microsoft.com/office/drawing/2014/main" id="{2B367381-15A9-4005-9915-5E7A8DCAF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0955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98D85D-6E56-4224-82E9-658F77ADE8BD}"/>
              </a:ext>
            </a:extLst>
          </p:cNvPr>
          <p:cNvSpPr txBox="1"/>
          <p:nvPr/>
        </p:nvSpPr>
        <p:spPr>
          <a:xfrm>
            <a:off x="8686800" y="4762500"/>
            <a:ext cx="2819400" cy="369332"/>
          </a:xfrm>
          <a:prstGeom prst="rect">
            <a:avLst/>
          </a:prstGeom>
          <a:noFill/>
        </p:spPr>
        <p:txBody>
          <a:bodyPr wrap="square" rtlCol="0">
            <a:spAutoFit/>
          </a:bodyPr>
          <a:lstStyle/>
          <a:p>
            <a:pPr algn="ctr"/>
            <a:r>
              <a:rPr lang="en-US" dirty="0"/>
              <a:t>Actual real picture of me.</a:t>
            </a:r>
          </a:p>
        </p:txBody>
      </p:sp>
    </p:spTree>
    <p:extLst>
      <p:ext uri="{BB962C8B-B14F-4D97-AF65-F5344CB8AC3E}">
        <p14:creationId xmlns:p14="http://schemas.microsoft.com/office/powerpoint/2010/main" val="1449153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D8BD-F9B8-48B4-8E08-3440C3749B65}"/>
              </a:ext>
            </a:extLst>
          </p:cNvPr>
          <p:cNvSpPr>
            <a:spLocks noGrp="1"/>
          </p:cNvSpPr>
          <p:nvPr>
            <p:ph type="title"/>
          </p:nvPr>
        </p:nvSpPr>
        <p:spPr/>
        <p:txBody>
          <a:bodyPr/>
          <a:lstStyle/>
          <a:p>
            <a:r>
              <a:rPr lang="en-US" dirty="0"/>
              <a:t>Unintentionally Funny Stories</a:t>
            </a:r>
          </a:p>
        </p:txBody>
      </p:sp>
      <p:sp>
        <p:nvSpPr>
          <p:cNvPr id="3" name="Content Placeholder 2">
            <a:extLst>
              <a:ext uri="{FF2B5EF4-FFF2-40B4-BE49-F238E27FC236}">
                <a16:creationId xmlns:a16="http://schemas.microsoft.com/office/drawing/2014/main" id="{284FD30C-634F-4DB9-BE6E-3FC8CC0903E0}"/>
              </a:ext>
            </a:extLst>
          </p:cNvPr>
          <p:cNvSpPr>
            <a:spLocks noGrp="1"/>
          </p:cNvSpPr>
          <p:nvPr>
            <p:ph idx="1"/>
          </p:nvPr>
        </p:nvSpPr>
        <p:spPr>
          <a:xfrm>
            <a:off x="406400" y="1397003"/>
            <a:ext cx="8356600" cy="4729164"/>
          </a:xfrm>
        </p:spPr>
        <p:txBody>
          <a:bodyPr/>
          <a:lstStyle/>
          <a:p>
            <a:r>
              <a:rPr lang="en-US" sz="2400" dirty="0"/>
              <a:t>One day Joe Bear was hungry. He asked his friend Irving Bird where some honey was. Irving told him there was a beehive in the oak tree. Joe walked to the oak tree. He ate the beehive. The End.</a:t>
            </a:r>
          </a:p>
          <a:p>
            <a:r>
              <a:rPr lang="en-US" sz="2400" dirty="0"/>
              <a:t>Henry Squirrel was thirsty. He walked over to the river bank where his good friend Bill Bird was sitting. Henry slipped and fell in the river. Gravity drowned. The End.</a:t>
            </a:r>
          </a:p>
          <a:p>
            <a:r>
              <a:rPr lang="en-US" sz="24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a:p>
            <a:endParaRPr lang="en-US" sz="2400" dirty="0"/>
          </a:p>
        </p:txBody>
      </p:sp>
      <p:pic>
        <p:nvPicPr>
          <p:cNvPr id="4" name="Picture 1">
            <a:extLst>
              <a:ext uri="{FF2B5EF4-FFF2-40B4-BE49-F238E27FC236}">
                <a16:creationId xmlns:a16="http://schemas.microsoft.com/office/drawing/2014/main" id="{D7157552-3CCB-492C-815B-A54E52ACB92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72682" y="2438400"/>
            <a:ext cx="3192865" cy="23622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A19121B-6F9C-4B9C-AC61-97F060128F7E}"/>
              </a:ext>
            </a:extLst>
          </p:cNvPr>
          <p:cNvSpPr/>
          <p:nvPr/>
        </p:nvSpPr>
        <p:spPr>
          <a:xfrm>
            <a:off x="8664368" y="6377496"/>
            <a:ext cx="3527632" cy="369332"/>
          </a:xfrm>
          <a:prstGeom prst="rect">
            <a:avLst/>
          </a:prstGeom>
        </p:spPr>
        <p:txBody>
          <a:bodyPr wrap="none">
            <a:spAutoFit/>
          </a:bodyPr>
          <a:lstStyle/>
          <a:p>
            <a:r>
              <a:rPr lang="en-US" dirty="0"/>
              <a:t>[Shank, Tale-Spin System, 1984]</a:t>
            </a:r>
          </a:p>
        </p:txBody>
      </p:sp>
    </p:spTree>
    <p:extLst>
      <p:ext uri="{BB962C8B-B14F-4D97-AF65-F5344CB8AC3E}">
        <p14:creationId xmlns:p14="http://schemas.microsoft.com/office/powerpoint/2010/main" val="348021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C457-4709-4DE0-A1DD-8DB907708827}"/>
              </a:ext>
            </a:extLst>
          </p:cNvPr>
          <p:cNvSpPr>
            <a:spLocks noGrp="1"/>
          </p:cNvSpPr>
          <p:nvPr>
            <p:ph type="title"/>
          </p:nvPr>
        </p:nvSpPr>
        <p:spPr/>
        <p:txBody>
          <a:bodyPr/>
          <a:lstStyle/>
          <a:p>
            <a:r>
              <a:rPr lang="en-US" dirty="0"/>
              <a:t>AI in the News</a:t>
            </a:r>
          </a:p>
        </p:txBody>
      </p:sp>
      <p:sp>
        <p:nvSpPr>
          <p:cNvPr id="3" name="Content Placeholder 2">
            <a:extLst>
              <a:ext uri="{FF2B5EF4-FFF2-40B4-BE49-F238E27FC236}">
                <a16:creationId xmlns:a16="http://schemas.microsoft.com/office/drawing/2014/main" id="{CF6FC97A-A463-4F8A-B24E-4A6B434B987E}"/>
              </a:ext>
            </a:extLst>
          </p:cNvPr>
          <p:cNvSpPr>
            <a:spLocks noGrp="1"/>
          </p:cNvSpPr>
          <p:nvPr>
            <p:ph idx="1"/>
          </p:nvPr>
        </p:nvSpPr>
        <p:spPr>
          <a:xfrm>
            <a:off x="406400" y="1214436"/>
            <a:ext cx="11379200" cy="5110164"/>
          </a:xfrm>
        </p:spPr>
        <p:txBody>
          <a:bodyPr/>
          <a:lstStyle/>
          <a:p>
            <a:pPr marL="0" indent="0">
              <a:buNone/>
            </a:pPr>
            <a:r>
              <a:rPr lang="en-US" sz="2000" dirty="0">
                <a:solidFill>
                  <a:schemeClr val="tx1"/>
                </a:solidFill>
              </a:rPr>
              <a:t>Perhaps you’ve heard that there is an exciting new Barack Obama book that everyone’s talking about! I’m not talking about </a:t>
            </a:r>
            <a:r>
              <a:rPr lang="en-US" sz="2000" i="1" dirty="0">
                <a:solidFill>
                  <a:schemeClr val="tx1"/>
                </a:solidFill>
              </a:rPr>
              <a:t>A Promised Land</a:t>
            </a:r>
            <a:r>
              <a:rPr lang="en-US" sz="2000" dirty="0">
                <a:solidFill>
                  <a:schemeClr val="tx1"/>
                </a:solidFill>
              </a:rPr>
              <a:t>, the 751-page memoir which Obama spent four years writing.</a:t>
            </a:r>
          </a:p>
          <a:p>
            <a:pPr marL="0" indent="0">
              <a:buNone/>
            </a:pPr>
            <a:endParaRPr lang="en-US" sz="2000" dirty="0">
              <a:solidFill>
                <a:schemeClr val="tx1"/>
              </a:solidFill>
            </a:endParaRPr>
          </a:p>
          <a:p>
            <a:pPr marL="0" indent="0">
              <a:buNone/>
            </a:pPr>
            <a:r>
              <a:rPr lang="en-US" sz="2000" dirty="0">
                <a:solidFill>
                  <a:schemeClr val="tx1"/>
                </a:solidFill>
              </a:rPr>
              <a:t>No, I’m talking about </a:t>
            </a:r>
            <a:r>
              <a:rPr lang="en-US" sz="2000" i="1" dirty="0">
                <a:solidFill>
                  <a:schemeClr val="tx1"/>
                </a:solidFill>
              </a:rPr>
              <a:t>Barack Obama Book</a:t>
            </a:r>
            <a:r>
              <a:rPr lang="en-US" sz="2000" dirty="0">
                <a:solidFill>
                  <a:schemeClr val="tx1"/>
                </a:solidFill>
              </a:rPr>
              <a:t>, a 61-page tome by an author named “University Press.” Why is </a:t>
            </a:r>
            <a:r>
              <a:rPr lang="en-US" sz="2000" i="1" dirty="0">
                <a:solidFill>
                  <a:schemeClr val="tx1"/>
                </a:solidFill>
              </a:rPr>
              <a:t>Barack Obama Book</a:t>
            </a:r>
            <a:r>
              <a:rPr lang="en-US" sz="2000" dirty="0">
                <a:solidFill>
                  <a:schemeClr val="tx1"/>
                </a:solidFill>
              </a:rPr>
              <a:t> selling so well? Thanks to sponsored listings and canny search engine optimization, the book appears above Barack Obama’s actual memoir if you search Amazon for—you guessed it—“</a:t>
            </a:r>
            <a:r>
              <a:rPr lang="en-US" sz="2000" dirty="0" err="1">
                <a:solidFill>
                  <a:schemeClr val="tx1"/>
                </a:solidFill>
              </a:rPr>
              <a:t>barack</a:t>
            </a:r>
            <a:r>
              <a:rPr lang="en-US" sz="2000" dirty="0">
                <a:solidFill>
                  <a:schemeClr val="tx1"/>
                </a:solidFill>
              </a:rPr>
              <a:t> </a:t>
            </a:r>
            <a:r>
              <a:rPr lang="en-US" sz="2000" dirty="0" err="1">
                <a:solidFill>
                  <a:schemeClr val="tx1"/>
                </a:solidFill>
              </a:rPr>
              <a:t>obama</a:t>
            </a:r>
            <a:r>
              <a:rPr lang="en-US" sz="2000" dirty="0">
                <a:solidFill>
                  <a:schemeClr val="tx1"/>
                </a:solidFill>
              </a:rPr>
              <a:t> book.”</a:t>
            </a:r>
          </a:p>
          <a:p>
            <a:pPr marL="0" indent="0">
              <a:buNone/>
            </a:pPr>
            <a:endParaRPr lang="en-US" sz="2000" dirty="0">
              <a:solidFill>
                <a:schemeClr val="tx1"/>
              </a:solidFill>
            </a:endParaRPr>
          </a:p>
          <a:p>
            <a:pPr marL="0" indent="0">
              <a:buNone/>
            </a:pPr>
            <a:r>
              <a:rPr lang="en-US" sz="2000" dirty="0">
                <a:solidFill>
                  <a:schemeClr val="tx1"/>
                </a:solidFill>
              </a:rPr>
              <a:t>What is Barack Obama Book? It’s not a book, exactly. It’s an SEO ploy by a shadowy company that has scores of $2.99 knockoffs ready to be downloaded, from quickie biographies of au courant figures like Obama, Harris, and Dolly Parton, to obvious bestseller </a:t>
            </a:r>
            <a:r>
              <a:rPr lang="en-US" sz="2000" dirty="0" err="1">
                <a:solidFill>
                  <a:schemeClr val="tx1"/>
                </a:solidFill>
              </a:rPr>
              <a:t>ripoffs</a:t>
            </a:r>
            <a:r>
              <a:rPr lang="en-US" sz="2000" dirty="0">
                <a:solidFill>
                  <a:schemeClr val="tx1"/>
                </a:solidFill>
              </a:rPr>
              <a:t> like Caste: A Brief History and Ready Player 3, 2, 1: A Brief History (?).</a:t>
            </a:r>
          </a:p>
          <a:p>
            <a:pPr marL="0" indent="0">
              <a:buNone/>
            </a:pPr>
            <a:endParaRPr lang="en-US" sz="2000" dirty="0">
              <a:solidFill>
                <a:schemeClr val="tx1"/>
              </a:solidFill>
            </a:endParaRPr>
          </a:p>
          <a:p>
            <a:pPr marL="0" indent="0">
              <a:buNone/>
            </a:pPr>
            <a:r>
              <a:rPr lang="en-US" sz="2000" dirty="0">
                <a:solidFill>
                  <a:schemeClr val="tx1"/>
                </a:solidFill>
              </a:rPr>
              <a:t>I don’t think Barack Obama Book was written by a human being, but I do think the A.I. that excreted it made some decent points about Barack Obama.</a:t>
            </a:r>
          </a:p>
        </p:txBody>
      </p:sp>
      <p:sp>
        <p:nvSpPr>
          <p:cNvPr id="4" name="Rectangle 3">
            <a:extLst>
              <a:ext uri="{FF2B5EF4-FFF2-40B4-BE49-F238E27FC236}">
                <a16:creationId xmlns:a16="http://schemas.microsoft.com/office/drawing/2014/main" id="{8C34E029-176F-4CA7-994C-5112528031DF}"/>
              </a:ext>
            </a:extLst>
          </p:cNvPr>
          <p:cNvSpPr/>
          <p:nvPr/>
        </p:nvSpPr>
        <p:spPr>
          <a:xfrm>
            <a:off x="18535" y="6415867"/>
            <a:ext cx="9601200" cy="369332"/>
          </a:xfrm>
          <a:prstGeom prst="rect">
            <a:avLst/>
          </a:prstGeom>
        </p:spPr>
        <p:txBody>
          <a:bodyPr wrap="square">
            <a:spAutoFit/>
          </a:bodyPr>
          <a:lstStyle/>
          <a:p>
            <a:r>
              <a:rPr lang="en-US" dirty="0">
                <a:hlinkClick r:id="rId2"/>
              </a:rPr>
              <a:t>https://slate.com/culture/2020/11/what-is-barack-obama-book-university-press-amazon.html</a:t>
            </a:r>
            <a:r>
              <a:rPr lang="en-US" dirty="0"/>
              <a:t> </a:t>
            </a:r>
          </a:p>
        </p:txBody>
      </p:sp>
    </p:spTree>
    <p:extLst>
      <p:ext uri="{BB962C8B-B14F-4D97-AF65-F5344CB8AC3E}">
        <p14:creationId xmlns:p14="http://schemas.microsoft.com/office/powerpoint/2010/main" val="822661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AB29-05BD-4566-87C6-394106D455D6}"/>
              </a:ext>
            </a:extLst>
          </p:cNvPr>
          <p:cNvSpPr>
            <a:spLocks noGrp="1"/>
          </p:cNvSpPr>
          <p:nvPr>
            <p:ph type="title"/>
          </p:nvPr>
        </p:nvSpPr>
        <p:spPr/>
        <p:txBody>
          <a:bodyPr/>
          <a:lstStyle/>
          <a:p>
            <a:r>
              <a:rPr lang="en-US" dirty="0"/>
              <a:t>AI in the News</a:t>
            </a:r>
          </a:p>
        </p:txBody>
      </p:sp>
      <p:sp>
        <p:nvSpPr>
          <p:cNvPr id="4" name="Rectangle 3">
            <a:extLst>
              <a:ext uri="{FF2B5EF4-FFF2-40B4-BE49-F238E27FC236}">
                <a16:creationId xmlns:a16="http://schemas.microsoft.com/office/drawing/2014/main" id="{9E2D29C3-31C8-4A96-AF7A-1C5A0C501762}"/>
              </a:ext>
            </a:extLst>
          </p:cNvPr>
          <p:cNvSpPr/>
          <p:nvPr/>
        </p:nvSpPr>
        <p:spPr>
          <a:xfrm>
            <a:off x="18535" y="6415867"/>
            <a:ext cx="9601200" cy="369332"/>
          </a:xfrm>
          <a:prstGeom prst="rect">
            <a:avLst/>
          </a:prstGeom>
        </p:spPr>
        <p:txBody>
          <a:bodyPr wrap="square">
            <a:spAutoFit/>
          </a:bodyPr>
          <a:lstStyle/>
          <a:p>
            <a:r>
              <a:rPr lang="en-US" dirty="0">
                <a:hlinkClick r:id="rId2"/>
              </a:rPr>
              <a:t>https://slate.com/culture/2020/11/what-is-barack-obama-book-university-press-amazon.html</a:t>
            </a:r>
            <a:r>
              <a:rPr lang="en-US" dirty="0"/>
              <a:t> </a:t>
            </a:r>
          </a:p>
        </p:txBody>
      </p:sp>
      <p:pic>
        <p:nvPicPr>
          <p:cNvPr id="1026" name="Picture 2">
            <a:extLst>
              <a:ext uri="{FF2B5EF4-FFF2-40B4-BE49-F238E27FC236}">
                <a16:creationId xmlns:a16="http://schemas.microsoft.com/office/drawing/2014/main" id="{DB0A74DE-C92F-4CFF-A2CE-CF61B75E0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599"/>
            <a:ext cx="1862796" cy="28314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aragraph from A Promised Land with words highlighted in a mix of green, yellow, red, and purple.">
            <a:extLst>
              <a:ext uri="{FF2B5EF4-FFF2-40B4-BE49-F238E27FC236}">
                <a16:creationId xmlns:a16="http://schemas.microsoft.com/office/drawing/2014/main" id="{B98269DC-8664-43B0-BD07-2D1273957F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75" b="8756"/>
          <a:stretch/>
        </p:blipFill>
        <p:spPr bwMode="auto">
          <a:xfrm>
            <a:off x="2895600" y="1295400"/>
            <a:ext cx="8839200" cy="489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5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cover of Barack Obama Book.">
            <a:extLst>
              <a:ext uri="{FF2B5EF4-FFF2-40B4-BE49-F238E27FC236}">
                <a16:creationId xmlns:a16="http://schemas.microsoft.com/office/drawing/2014/main" id="{1B13895C-110D-4047-8A9D-653364621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37717"/>
            <a:ext cx="1885627" cy="28314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DBAB29-05BD-4566-87C6-394106D455D6}"/>
              </a:ext>
            </a:extLst>
          </p:cNvPr>
          <p:cNvSpPr>
            <a:spLocks noGrp="1"/>
          </p:cNvSpPr>
          <p:nvPr>
            <p:ph type="title"/>
          </p:nvPr>
        </p:nvSpPr>
        <p:spPr/>
        <p:txBody>
          <a:bodyPr/>
          <a:lstStyle/>
          <a:p>
            <a:r>
              <a:rPr lang="en-US" dirty="0"/>
              <a:t>AI in the News</a:t>
            </a:r>
          </a:p>
        </p:txBody>
      </p:sp>
      <p:sp>
        <p:nvSpPr>
          <p:cNvPr id="4" name="Rectangle 3">
            <a:extLst>
              <a:ext uri="{FF2B5EF4-FFF2-40B4-BE49-F238E27FC236}">
                <a16:creationId xmlns:a16="http://schemas.microsoft.com/office/drawing/2014/main" id="{9E2D29C3-31C8-4A96-AF7A-1C5A0C501762}"/>
              </a:ext>
            </a:extLst>
          </p:cNvPr>
          <p:cNvSpPr/>
          <p:nvPr/>
        </p:nvSpPr>
        <p:spPr>
          <a:xfrm>
            <a:off x="18535" y="6415867"/>
            <a:ext cx="9601200" cy="369332"/>
          </a:xfrm>
          <a:prstGeom prst="rect">
            <a:avLst/>
          </a:prstGeom>
        </p:spPr>
        <p:txBody>
          <a:bodyPr wrap="square">
            <a:spAutoFit/>
          </a:bodyPr>
          <a:lstStyle/>
          <a:p>
            <a:r>
              <a:rPr lang="en-US" dirty="0">
                <a:hlinkClick r:id="rId3"/>
              </a:rPr>
              <a:t>https://slate.com/culture/2020/11/what-is-barack-obama-book-university-press-amazon.html</a:t>
            </a:r>
            <a:r>
              <a:rPr lang="en-US" dirty="0"/>
              <a:t> </a:t>
            </a:r>
          </a:p>
        </p:txBody>
      </p:sp>
      <p:pic>
        <p:nvPicPr>
          <p:cNvPr id="1030" name="Picture 6" descr="A paragraph from Barack Obama Book with most of the words highlighted in green or yellow.">
            <a:extLst>
              <a:ext uri="{FF2B5EF4-FFF2-40B4-BE49-F238E27FC236}">
                <a16:creationId xmlns:a16="http://schemas.microsoft.com/office/drawing/2014/main" id="{3710BFD2-80F2-414E-9BED-E3A0292BEE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185" b="16185"/>
          <a:stretch/>
        </p:blipFill>
        <p:spPr bwMode="auto">
          <a:xfrm>
            <a:off x="2667000" y="1600200"/>
            <a:ext cx="9211336" cy="415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01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AB29-05BD-4566-87C6-394106D455D6}"/>
              </a:ext>
            </a:extLst>
          </p:cNvPr>
          <p:cNvSpPr>
            <a:spLocks noGrp="1"/>
          </p:cNvSpPr>
          <p:nvPr>
            <p:ph type="title"/>
          </p:nvPr>
        </p:nvSpPr>
        <p:spPr/>
        <p:txBody>
          <a:bodyPr/>
          <a:lstStyle/>
          <a:p>
            <a:r>
              <a:rPr lang="en-US" dirty="0"/>
              <a:t>AI in the News</a:t>
            </a:r>
          </a:p>
        </p:txBody>
      </p:sp>
      <p:pic>
        <p:nvPicPr>
          <p:cNvPr id="5" name="Picture 4" descr="Graphical user interface, text, application&#10;&#10;Description automatically generated">
            <a:extLst>
              <a:ext uri="{FF2B5EF4-FFF2-40B4-BE49-F238E27FC236}">
                <a16:creationId xmlns:a16="http://schemas.microsoft.com/office/drawing/2014/main" id="{BE17A03A-62FA-48B9-A4C5-17FFDDFF8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61" y="1371600"/>
            <a:ext cx="7690277" cy="5105400"/>
          </a:xfrm>
          <a:prstGeom prst="rect">
            <a:avLst/>
          </a:prstGeom>
        </p:spPr>
      </p:pic>
      <p:sp>
        <p:nvSpPr>
          <p:cNvPr id="6" name="Rectangle 5">
            <a:extLst>
              <a:ext uri="{FF2B5EF4-FFF2-40B4-BE49-F238E27FC236}">
                <a16:creationId xmlns:a16="http://schemas.microsoft.com/office/drawing/2014/main" id="{3E0985BF-6286-4F53-824B-B912C3257018}"/>
              </a:ext>
            </a:extLst>
          </p:cNvPr>
          <p:cNvSpPr/>
          <p:nvPr/>
        </p:nvSpPr>
        <p:spPr>
          <a:xfrm>
            <a:off x="3288957" y="4712043"/>
            <a:ext cx="1447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3832260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AB29-05BD-4566-87C6-394106D455D6}"/>
              </a:ext>
            </a:extLst>
          </p:cNvPr>
          <p:cNvSpPr>
            <a:spLocks noGrp="1"/>
          </p:cNvSpPr>
          <p:nvPr>
            <p:ph type="title"/>
          </p:nvPr>
        </p:nvSpPr>
        <p:spPr/>
        <p:txBody>
          <a:bodyPr/>
          <a:lstStyle/>
          <a:p>
            <a:r>
              <a:rPr lang="en-US" dirty="0"/>
              <a:t>AI in the News</a:t>
            </a:r>
          </a:p>
        </p:txBody>
      </p:sp>
      <p:sp>
        <p:nvSpPr>
          <p:cNvPr id="4" name="Rectangle 3">
            <a:extLst>
              <a:ext uri="{FF2B5EF4-FFF2-40B4-BE49-F238E27FC236}">
                <a16:creationId xmlns:a16="http://schemas.microsoft.com/office/drawing/2014/main" id="{9E2D29C3-31C8-4A96-AF7A-1C5A0C501762}"/>
              </a:ext>
            </a:extLst>
          </p:cNvPr>
          <p:cNvSpPr/>
          <p:nvPr/>
        </p:nvSpPr>
        <p:spPr>
          <a:xfrm>
            <a:off x="18535" y="6415867"/>
            <a:ext cx="9601200" cy="369332"/>
          </a:xfrm>
          <a:prstGeom prst="rect">
            <a:avLst/>
          </a:prstGeom>
        </p:spPr>
        <p:txBody>
          <a:bodyPr wrap="square">
            <a:spAutoFit/>
          </a:bodyPr>
          <a:lstStyle/>
          <a:p>
            <a:r>
              <a:rPr lang="en-US" dirty="0">
                <a:hlinkClick r:id="rId2"/>
              </a:rPr>
              <a:t>https://theintercept.com/2023/01/10/tesla-crash-footage-autopilot/</a:t>
            </a:r>
            <a:r>
              <a:rPr lang="en-US" dirty="0"/>
              <a:t> </a:t>
            </a:r>
          </a:p>
        </p:txBody>
      </p:sp>
      <p:pic>
        <p:nvPicPr>
          <p:cNvPr id="5" name="Picture 4" descr="A picture containing ground&#10;&#10;Description automatically generated">
            <a:extLst>
              <a:ext uri="{FF2B5EF4-FFF2-40B4-BE49-F238E27FC236}">
                <a16:creationId xmlns:a16="http://schemas.microsoft.com/office/drawing/2014/main" id="{B5AA9152-107E-4912-AD4A-D0106CF55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295400"/>
            <a:ext cx="4698874" cy="4648200"/>
          </a:xfrm>
          <a:prstGeom prst="rect">
            <a:avLst/>
          </a:prstGeom>
        </p:spPr>
      </p:pic>
      <p:sp>
        <p:nvSpPr>
          <p:cNvPr id="9" name="Content Placeholder 2">
            <a:extLst>
              <a:ext uri="{FF2B5EF4-FFF2-40B4-BE49-F238E27FC236}">
                <a16:creationId xmlns:a16="http://schemas.microsoft.com/office/drawing/2014/main" id="{221510AF-ABAB-4667-A835-33D3F30C4573}"/>
              </a:ext>
            </a:extLst>
          </p:cNvPr>
          <p:cNvSpPr>
            <a:spLocks noGrp="1"/>
          </p:cNvSpPr>
          <p:nvPr>
            <p:ph idx="1"/>
          </p:nvPr>
        </p:nvSpPr>
        <p:spPr>
          <a:xfrm>
            <a:off x="406526" y="1211651"/>
            <a:ext cx="6527800" cy="5110164"/>
          </a:xfrm>
        </p:spPr>
        <p:txBody>
          <a:bodyPr/>
          <a:lstStyle/>
          <a:p>
            <a:pPr marL="0" indent="0">
              <a:buNone/>
            </a:pPr>
            <a:r>
              <a:rPr lang="en-US" sz="2400" dirty="0">
                <a:solidFill>
                  <a:schemeClr val="tx1"/>
                </a:solidFill>
              </a:rPr>
              <a:t>Highway surveillance footage from </a:t>
            </a:r>
            <a:r>
              <a:rPr lang="en-US" sz="2400" dirty="0">
                <a:solidFill>
                  <a:srgbClr val="FF0000"/>
                </a:solidFill>
              </a:rPr>
              <a:t>November 24</a:t>
            </a:r>
            <a:r>
              <a:rPr lang="en-US" sz="2400" dirty="0">
                <a:solidFill>
                  <a:schemeClr val="tx1"/>
                </a:solidFill>
              </a:rPr>
              <a:t> shows a Tesla Model S vehicle changing lanes and then abruptly braking in the far-left lane of the San Francisco Bay Bridge, resulting in an eight-vehicle crash.</a:t>
            </a:r>
          </a:p>
          <a:p>
            <a:pPr marL="0" indent="0">
              <a:buNone/>
            </a:pPr>
            <a:endParaRPr lang="en-US" sz="2400" dirty="0">
              <a:solidFill>
                <a:schemeClr val="tx1"/>
              </a:solidFill>
            </a:endParaRPr>
          </a:p>
          <a:p>
            <a:pPr marL="0" indent="0">
              <a:buNone/>
            </a:pPr>
            <a:r>
              <a:rPr lang="en-US" sz="2400" dirty="0">
                <a:solidFill>
                  <a:schemeClr val="tx1"/>
                </a:solidFill>
              </a:rPr>
              <a:t>As traditional car manufacturers enter the electric vehicle market, Tesla is increasingly under pressure to differentiate itself. Last year, Musk said that “Full Self-Driving” was an “essential” feature for Tesla to develop, going as far as saying, “It’s really the difference between Tesla being worth a lot of money or worth basically zero.”</a:t>
            </a:r>
          </a:p>
        </p:txBody>
      </p:sp>
    </p:spTree>
    <p:extLst>
      <p:ext uri="{BB962C8B-B14F-4D97-AF65-F5344CB8AC3E}">
        <p14:creationId xmlns:p14="http://schemas.microsoft.com/office/powerpoint/2010/main" val="72247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6E-79CF-4D01-94A0-6FE4532D78C9}"/>
              </a:ext>
            </a:extLst>
          </p:cNvPr>
          <p:cNvSpPr>
            <a:spLocks noGrp="1"/>
          </p:cNvSpPr>
          <p:nvPr>
            <p:ph type="title"/>
          </p:nvPr>
        </p:nvSpPr>
        <p:spPr/>
        <p:txBody>
          <a:bodyPr/>
          <a:lstStyle/>
          <a:p>
            <a:r>
              <a:rPr lang="en-US" dirty="0"/>
              <a:t>Course Topics</a:t>
            </a:r>
          </a:p>
        </p:txBody>
      </p:sp>
      <p:sp>
        <p:nvSpPr>
          <p:cNvPr id="3" name="Content Placeholder 2">
            <a:extLst>
              <a:ext uri="{FF2B5EF4-FFF2-40B4-BE49-F238E27FC236}">
                <a16:creationId xmlns:a16="http://schemas.microsoft.com/office/drawing/2014/main" id="{27BA2255-7849-4235-8073-90EA020D905C}"/>
              </a:ext>
            </a:extLst>
          </p:cNvPr>
          <p:cNvSpPr>
            <a:spLocks noGrp="1"/>
          </p:cNvSpPr>
          <p:nvPr>
            <p:ph idx="1"/>
          </p:nvPr>
        </p:nvSpPr>
        <p:spPr/>
        <p:txBody>
          <a:bodyPr/>
          <a:lstStyle/>
          <a:p>
            <a:r>
              <a:rPr lang="en-US" dirty="0"/>
              <a:t>Part 1: Intelligence from Computation</a:t>
            </a:r>
          </a:p>
          <a:p>
            <a:pPr lvl="1"/>
            <a:r>
              <a:rPr lang="en-US" dirty="0"/>
              <a:t>Fast search/planning</a:t>
            </a:r>
          </a:p>
          <a:p>
            <a:pPr lvl="1"/>
            <a:r>
              <a:rPr lang="en-US" dirty="0"/>
              <a:t>Constraint satisfaction (e.g. scheduling)</a:t>
            </a:r>
          </a:p>
          <a:p>
            <a:pPr lvl="1"/>
            <a:r>
              <a:rPr lang="en-US" dirty="0"/>
              <a:t>Adversarial and uncertain search (e.g. routing, navigation)</a:t>
            </a:r>
          </a:p>
          <a:p>
            <a:r>
              <a:rPr lang="en-US" dirty="0"/>
              <a:t>Part 2: Intelligence from Data</a:t>
            </a:r>
          </a:p>
          <a:p>
            <a:pPr lvl="1"/>
            <a:r>
              <a:rPr lang="en-US" dirty="0"/>
              <a:t>Probabilistic inference with Bayes’ nets (e.g. robot localization)</a:t>
            </a:r>
          </a:p>
          <a:p>
            <a:pPr lvl="1"/>
            <a:r>
              <a:rPr lang="en-US" dirty="0"/>
              <a:t>Decision theory</a:t>
            </a:r>
          </a:p>
          <a:p>
            <a:pPr lvl="1"/>
            <a:r>
              <a:rPr lang="en-US" dirty="0"/>
              <a:t>Supervised machine learning (e.g. spam detection)</a:t>
            </a:r>
          </a:p>
          <a:p>
            <a:r>
              <a:rPr lang="en-US" dirty="0"/>
              <a:t>Throughout: Applications</a:t>
            </a:r>
          </a:p>
          <a:p>
            <a:pPr lvl="1"/>
            <a:r>
              <a:rPr lang="en-US" dirty="0"/>
              <a:t>Natural language, vision, robotics, games, etc.</a:t>
            </a:r>
          </a:p>
        </p:txBody>
      </p:sp>
    </p:spTree>
    <p:extLst>
      <p:ext uri="{BB962C8B-B14F-4D97-AF65-F5344CB8AC3E}">
        <p14:creationId xmlns:p14="http://schemas.microsoft.com/office/powerpoint/2010/main" val="3657110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424A-2DBF-4DA3-88F3-B151537121B8}"/>
              </a:ext>
            </a:extLst>
          </p:cNvPr>
          <p:cNvSpPr>
            <a:spLocks noGrp="1"/>
          </p:cNvSpPr>
          <p:nvPr>
            <p:ph type="title"/>
          </p:nvPr>
        </p:nvSpPr>
        <p:spPr/>
        <p:txBody>
          <a:bodyPr/>
          <a:lstStyle/>
          <a:p>
            <a:r>
              <a:rPr lang="en-US" dirty="0"/>
              <a:t>Should I take CS 188?</a:t>
            </a:r>
          </a:p>
        </p:txBody>
      </p:sp>
      <p:sp>
        <p:nvSpPr>
          <p:cNvPr id="3" name="Content Placeholder 2">
            <a:extLst>
              <a:ext uri="{FF2B5EF4-FFF2-40B4-BE49-F238E27FC236}">
                <a16:creationId xmlns:a16="http://schemas.microsoft.com/office/drawing/2014/main" id="{342C2C8B-56E8-43A1-AFAC-379FA92B8168}"/>
              </a:ext>
            </a:extLst>
          </p:cNvPr>
          <p:cNvSpPr>
            <a:spLocks noGrp="1"/>
          </p:cNvSpPr>
          <p:nvPr>
            <p:ph idx="1"/>
          </p:nvPr>
        </p:nvSpPr>
        <p:spPr/>
        <p:txBody>
          <a:bodyPr/>
          <a:lstStyle/>
          <a:p>
            <a:r>
              <a:rPr lang="en-US" dirty="0"/>
              <a:t>Yes, if you want to know how to design rational agents!</a:t>
            </a:r>
          </a:p>
          <a:p>
            <a:pPr lvl="1"/>
            <a:r>
              <a:rPr lang="en-US" dirty="0"/>
              <a:t>CS 188 gives you extra mathematical maturity</a:t>
            </a:r>
          </a:p>
          <a:p>
            <a:pPr lvl="1"/>
            <a:r>
              <a:rPr lang="en-US" dirty="0"/>
              <a:t>CS 188 gives you a survey of other non-CS fields that interact with AI (e.g. robotics, cognitive science, economics)</a:t>
            </a:r>
          </a:p>
          <a:p>
            <a:r>
              <a:rPr lang="en-US" dirty="0"/>
              <a:t>Disclaimer: If you’re interested in making yourself more competitive for AI jobs, CS 189 and CS 182 are better fits.</a:t>
            </a:r>
          </a:p>
          <a:p>
            <a:pPr lvl="1"/>
            <a:r>
              <a:rPr lang="en-US" dirty="0"/>
              <a:t>The last few CS 188 lectures (neural networks) are used by many modern state-of-the-art systems. CS 189 and CS 182 cover these in more depth</a:t>
            </a:r>
          </a:p>
        </p:txBody>
      </p:sp>
    </p:spTree>
    <p:extLst>
      <p:ext uri="{BB962C8B-B14F-4D97-AF65-F5344CB8AC3E}">
        <p14:creationId xmlns:p14="http://schemas.microsoft.com/office/powerpoint/2010/main" val="283371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E0B9-391F-4298-91F7-FE9FE04A5673}"/>
              </a:ext>
            </a:extLst>
          </p:cNvPr>
          <p:cNvSpPr>
            <a:spLocks noGrp="1"/>
          </p:cNvSpPr>
          <p:nvPr>
            <p:ph type="title"/>
          </p:nvPr>
        </p:nvSpPr>
        <p:spPr/>
        <p:txBody>
          <a:bodyPr/>
          <a:lstStyle/>
          <a:p>
            <a:r>
              <a:rPr lang="en-US" dirty="0"/>
              <a:t>Designing Rational Agents</a:t>
            </a:r>
          </a:p>
        </p:txBody>
      </p:sp>
      <p:sp>
        <p:nvSpPr>
          <p:cNvPr id="3" name="Content Placeholder 2">
            <a:extLst>
              <a:ext uri="{FF2B5EF4-FFF2-40B4-BE49-F238E27FC236}">
                <a16:creationId xmlns:a16="http://schemas.microsoft.com/office/drawing/2014/main" id="{A21AD250-1CD1-4625-A865-9E82EB70507C}"/>
              </a:ext>
            </a:extLst>
          </p:cNvPr>
          <p:cNvSpPr>
            <a:spLocks noGrp="1"/>
          </p:cNvSpPr>
          <p:nvPr>
            <p:ph idx="1"/>
          </p:nvPr>
        </p:nvSpPr>
        <p:spPr>
          <a:xfrm>
            <a:off x="406400" y="1397003"/>
            <a:ext cx="7246742" cy="4729164"/>
          </a:xfrm>
        </p:spPr>
        <p:txBody>
          <a:bodyPr/>
          <a:lstStyle/>
          <a:p>
            <a:r>
              <a:rPr lang="en-US" sz="2800" dirty="0"/>
              <a:t>An </a:t>
            </a:r>
            <a:r>
              <a:rPr lang="en-US" sz="2800" b="1" dirty="0"/>
              <a:t>agent</a:t>
            </a:r>
            <a:r>
              <a:rPr lang="en-US" sz="2800" dirty="0"/>
              <a:t> is an entity that perceives and acts.</a:t>
            </a:r>
          </a:p>
          <a:p>
            <a:r>
              <a:rPr lang="en-US" sz="2800" dirty="0"/>
              <a:t>A </a:t>
            </a:r>
            <a:r>
              <a:rPr lang="en-US" sz="2800" b="1" dirty="0"/>
              <a:t>rational agent</a:t>
            </a:r>
            <a:r>
              <a:rPr lang="en-US" sz="2800" dirty="0"/>
              <a:t> selects actions that maximize its (expected) </a:t>
            </a:r>
            <a:r>
              <a:rPr lang="en-US" sz="2800" b="1" dirty="0"/>
              <a:t>utility</a:t>
            </a:r>
            <a:r>
              <a:rPr lang="en-US" sz="2800" dirty="0"/>
              <a:t>.  </a:t>
            </a:r>
          </a:p>
          <a:p>
            <a:r>
              <a:rPr lang="en-US" sz="2800" dirty="0"/>
              <a:t>Characteristics of the </a:t>
            </a:r>
            <a:r>
              <a:rPr lang="en-US" sz="2800" b="1" dirty="0"/>
              <a:t>percepts</a:t>
            </a:r>
            <a:r>
              <a:rPr lang="en-US" sz="2800" dirty="0"/>
              <a:t>, </a:t>
            </a:r>
            <a:r>
              <a:rPr lang="en-US" sz="2800" b="1" dirty="0"/>
              <a:t>environment</a:t>
            </a:r>
            <a:r>
              <a:rPr lang="en-US" sz="2800" dirty="0"/>
              <a:t>, and </a:t>
            </a:r>
            <a:r>
              <a:rPr lang="en-US" sz="2800" b="1" dirty="0"/>
              <a:t>action space</a:t>
            </a:r>
            <a:r>
              <a:rPr lang="en-US" sz="2800" dirty="0"/>
              <a:t> dictate techniques for selecting rational actions</a:t>
            </a:r>
          </a:p>
          <a:p>
            <a:r>
              <a:rPr lang="en-US" sz="2800" dirty="0"/>
              <a:t>This course is about:</a:t>
            </a:r>
          </a:p>
          <a:p>
            <a:pPr lvl="1"/>
            <a:r>
              <a:rPr lang="en-US" sz="2400" dirty="0"/>
              <a:t>General AI techniques for a variety of problem types</a:t>
            </a:r>
          </a:p>
          <a:p>
            <a:pPr lvl="1"/>
            <a:r>
              <a:rPr lang="en-US" sz="2400" dirty="0"/>
              <a:t>Learning to recognize when and how a new problem can be solved with an existing technique</a:t>
            </a:r>
          </a:p>
        </p:txBody>
      </p:sp>
      <p:grpSp>
        <p:nvGrpSpPr>
          <p:cNvPr id="4" name="Group 3">
            <a:extLst>
              <a:ext uri="{FF2B5EF4-FFF2-40B4-BE49-F238E27FC236}">
                <a16:creationId xmlns:a16="http://schemas.microsoft.com/office/drawing/2014/main" id="{5CE42CAC-8F10-461B-BEAE-13A4E828599F}"/>
              </a:ext>
            </a:extLst>
          </p:cNvPr>
          <p:cNvGrpSpPr/>
          <p:nvPr/>
        </p:nvGrpSpPr>
        <p:grpSpPr>
          <a:xfrm>
            <a:off x="8059765" y="4295384"/>
            <a:ext cx="3581399" cy="2089004"/>
            <a:chOff x="4616215" y="3194447"/>
            <a:chExt cx="4052397" cy="1434703"/>
          </a:xfrm>
        </p:grpSpPr>
        <p:sp>
          <p:nvSpPr>
            <p:cNvPr id="5" name="AutoShape 7">
              <a:extLst>
                <a:ext uri="{FF2B5EF4-FFF2-40B4-BE49-F238E27FC236}">
                  <a16:creationId xmlns:a16="http://schemas.microsoft.com/office/drawing/2014/main" id="{977D17D7-8107-439A-BA98-747215B881F4}"/>
                </a:ext>
              </a:extLst>
            </p:cNvPr>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6" name="Line 8">
              <a:extLst>
                <a:ext uri="{FF2B5EF4-FFF2-40B4-BE49-F238E27FC236}">
                  <a16:creationId xmlns:a16="http://schemas.microsoft.com/office/drawing/2014/main" id="{95A06203-E9DA-437C-A675-FCDF17E9B3C6}"/>
                </a:ext>
              </a:extLst>
            </p:cNvPr>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7" name="Rectangle 9">
              <a:extLst>
                <a:ext uri="{FF2B5EF4-FFF2-40B4-BE49-F238E27FC236}">
                  <a16:creationId xmlns:a16="http://schemas.microsoft.com/office/drawing/2014/main" id="{33F30D4E-4544-4147-9549-89467A107F7A}"/>
                </a:ext>
              </a:extLst>
            </p:cNvPr>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8" name="Group 10">
              <a:extLst>
                <a:ext uri="{FF2B5EF4-FFF2-40B4-BE49-F238E27FC236}">
                  <a16:creationId xmlns:a16="http://schemas.microsoft.com/office/drawing/2014/main" id="{3CAF5734-597D-4ECD-800A-7AC0FC154157}"/>
                </a:ext>
              </a:extLst>
            </p:cNvPr>
            <p:cNvGrpSpPr>
              <a:grpSpLocks/>
            </p:cNvGrpSpPr>
            <p:nvPr/>
          </p:nvGrpSpPr>
          <p:grpSpPr bwMode="auto">
            <a:xfrm>
              <a:off x="5363764" y="3748869"/>
              <a:ext cx="476250" cy="323850"/>
              <a:chOff x="0" y="0"/>
              <a:chExt cx="400" cy="272"/>
            </a:xfrm>
          </p:grpSpPr>
          <p:sp>
            <p:nvSpPr>
              <p:cNvPr id="18" name="AutoShape 11">
                <a:extLst>
                  <a:ext uri="{FF2B5EF4-FFF2-40B4-BE49-F238E27FC236}">
                    <a16:creationId xmlns:a16="http://schemas.microsoft.com/office/drawing/2014/main" id="{014BC837-E1F1-4800-8727-E3E791ADD2CF}"/>
                  </a:ext>
                </a:extLst>
              </p:cNvPr>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19" name="Rectangle 12">
                <a:extLst>
                  <a:ext uri="{FF2B5EF4-FFF2-40B4-BE49-F238E27FC236}">
                    <a16:creationId xmlns:a16="http://schemas.microsoft.com/office/drawing/2014/main" id="{801D3E71-5BAB-44F7-B6B1-496797A724B9}"/>
                  </a:ext>
                </a:extLst>
              </p:cNvPr>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9" name="Group 13">
              <a:extLst>
                <a:ext uri="{FF2B5EF4-FFF2-40B4-BE49-F238E27FC236}">
                  <a16:creationId xmlns:a16="http://schemas.microsoft.com/office/drawing/2014/main" id="{57B6B711-3861-4C41-BAE4-EA151EFB36D5}"/>
                </a:ext>
              </a:extLst>
            </p:cNvPr>
            <p:cNvGrpSpPr>
              <a:grpSpLocks/>
            </p:cNvGrpSpPr>
            <p:nvPr/>
          </p:nvGrpSpPr>
          <p:grpSpPr bwMode="auto">
            <a:xfrm>
              <a:off x="5073252" y="3430191"/>
              <a:ext cx="1104900" cy="1059657"/>
              <a:chOff x="32" y="19"/>
              <a:chExt cx="928" cy="890"/>
            </a:xfrm>
          </p:grpSpPr>
          <p:sp>
            <p:nvSpPr>
              <p:cNvPr id="16" name="Rectangle 14">
                <a:extLst>
                  <a:ext uri="{FF2B5EF4-FFF2-40B4-BE49-F238E27FC236}">
                    <a16:creationId xmlns:a16="http://schemas.microsoft.com/office/drawing/2014/main" id="{F65C7520-72C3-4638-913E-B31BD6CDED20}"/>
                  </a:ext>
                </a:extLst>
              </p:cNvPr>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17" name="Rectangle 15">
                <a:extLst>
                  <a:ext uri="{FF2B5EF4-FFF2-40B4-BE49-F238E27FC236}">
                    <a16:creationId xmlns:a16="http://schemas.microsoft.com/office/drawing/2014/main" id="{71735671-8DC1-4472-9AC1-7FFB3A976E2E}"/>
                  </a:ext>
                </a:extLst>
              </p:cNvPr>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10" name="AutoShape 16">
              <a:extLst>
                <a:ext uri="{FF2B5EF4-FFF2-40B4-BE49-F238E27FC236}">
                  <a16:creationId xmlns:a16="http://schemas.microsoft.com/office/drawing/2014/main" id="{CFF766CD-9171-4A59-8168-CE4E199B8482}"/>
                </a:ext>
              </a:extLst>
            </p:cNvPr>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11" name="Rectangle 17">
              <a:extLst>
                <a:ext uri="{FF2B5EF4-FFF2-40B4-BE49-F238E27FC236}">
                  <a16:creationId xmlns:a16="http://schemas.microsoft.com/office/drawing/2014/main" id="{C80C6B64-FF35-4CC1-ABA9-62C92D532E81}"/>
                </a:ext>
              </a:extLst>
            </p:cNvPr>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12" name="Line 18">
              <a:extLst>
                <a:ext uri="{FF2B5EF4-FFF2-40B4-BE49-F238E27FC236}">
                  <a16:creationId xmlns:a16="http://schemas.microsoft.com/office/drawing/2014/main" id="{50EB8046-811B-4D15-83C4-DBC73F1CFB82}"/>
                </a:ext>
              </a:extLst>
            </p:cNvPr>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3" name="Line 19">
              <a:extLst>
                <a:ext uri="{FF2B5EF4-FFF2-40B4-BE49-F238E27FC236}">
                  <a16:creationId xmlns:a16="http://schemas.microsoft.com/office/drawing/2014/main" id="{5CEB81E1-A43C-4E52-B3D6-CEA3E3F70064}"/>
                </a:ext>
              </a:extLst>
            </p:cNvPr>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4" name="Rectangle 20">
              <a:extLst>
                <a:ext uri="{FF2B5EF4-FFF2-40B4-BE49-F238E27FC236}">
                  <a16:creationId xmlns:a16="http://schemas.microsoft.com/office/drawing/2014/main" id="{0BD97F2E-03A6-4D27-BFC0-079E66554455}"/>
                </a:ext>
              </a:extLst>
            </p:cNvPr>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15" name="Rectangle 21">
              <a:extLst>
                <a:ext uri="{FF2B5EF4-FFF2-40B4-BE49-F238E27FC236}">
                  <a16:creationId xmlns:a16="http://schemas.microsoft.com/office/drawing/2014/main" id="{0508379B-429C-48A6-ADA4-AD9D128533FC}"/>
                </a:ext>
              </a:extLst>
            </p:cNvPr>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20" name="Picture 3" descr="C:\Temp\ketrina\RationalAgent.png">
            <a:extLst>
              <a:ext uri="{FF2B5EF4-FFF2-40B4-BE49-F238E27FC236}">
                <a16:creationId xmlns:a16="http://schemas.microsoft.com/office/drawing/2014/main" id="{DCAC0F42-5D95-487A-8E64-D85A896DED78}"/>
              </a:ext>
            </a:extLst>
          </p:cNvPr>
          <p:cNvPicPr preferRelativeResize="0">
            <a:picLocks noChangeArrowheads="1"/>
          </p:cNvPicPr>
          <p:nvPr/>
        </p:nvPicPr>
        <p:blipFill>
          <a:blip r:embed="rId2" cstate="print"/>
          <a:srcRect/>
          <a:stretch>
            <a:fillRect/>
          </a:stretch>
        </p:blipFill>
        <p:spPr bwMode="auto">
          <a:xfrm flipH="1">
            <a:off x="8423330" y="1397002"/>
            <a:ext cx="2854270" cy="2618979"/>
          </a:xfrm>
          <a:prstGeom prst="rect">
            <a:avLst/>
          </a:prstGeom>
          <a:noFill/>
        </p:spPr>
      </p:pic>
    </p:spTree>
    <p:extLst>
      <p:ext uri="{BB962C8B-B14F-4D97-AF65-F5344CB8AC3E}">
        <p14:creationId xmlns:p14="http://schemas.microsoft.com/office/powerpoint/2010/main" val="139692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8009-B503-4BDD-8E4A-88BC43350B38}"/>
              </a:ext>
            </a:extLst>
          </p:cNvPr>
          <p:cNvSpPr>
            <a:spLocks noGrp="1"/>
          </p:cNvSpPr>
          <p:nvPr>
            <p:ph type="title"/>
          </p:nvPr>
        </p:nvSpPr>
        <p:spPr/>
        <p:txBody>
          <a:bodyPr/>
          <a:lstStyle/>
          <a:p>
            <a:r>
              <a:rPr lang="en-US" dirty="0"/>
              <a:t>Pac-Man as an Agent</a:t>
            </a:r>
          </a:p>
        </p:txBody>
      </p:sp>
      <p:pic>
        <p:nvPicPr>
          <p:cNvPr id="4" name="Picture 1">
            <a:extLst>
              <a:ext uri="{FF2B5EF4-FFF2-40B4-BE49-F238E27FC236}">
                <a16:creationId xmlns:a16="http://schemas.microsoft.com/office/drawing/2014/main" id="{3B7F4A2D-BEAF-4AB2-968C-740C0DB4205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15660" y="1520032"/>
            <a:ext cx="5875550" cy="2602706"/>
          </a:xfrm>
          <a:prstGeom prst="rect">
            <a:avLst/>
          </a:prstGeom>
          <a:noFill/>
          <a:ln w="12700">
            <a:noFill/>
            <a:miter lim="800000"/>
            <a:headEnd/>
            <a:tailEnd/>
          </a:ln>
        </p:spPr>
      </p:pic>
      <p:sp>
        <p:nvSpPr>
          <p:cNvPr id="5" name="AutoShape 7">
            <a:extLst>
              <a:ext uri="{FF2B5EF4-FFF2-40B4-BE49-F238E27FC236}">
                <a16:creationId xmlns:a16="http://schemas.microsoft.com/office/drawing/2014/main" id="{5D7B4515-E3A8-4643-B78E-1EB442DA8538}"/>
              </a:ext>
            </a:extLst>
          </p:cNvPr>
          <p:cNvSpPr>
            <a:spLocks/>
          </p:cNvSpPr>
          <p:nvPr/>
        </p:nvSpPr>
        <p:spPr bwMode="auto">
          <a:xfrm>
            <a:off x="3926133" y="462914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a:extLst>
              <a:ext uri="{FF2B5EF4-FFF2-40B4-BE49-F238E27FC236}">
                <a16:creationId xmlns:a16="http://schemas.microsoft.com/office/drawing/2014/main" id="{B639F6BE-653E-4306-BE9C-6E1AFB68A4F1}"/>
              </a:ext>
            </a:extLst>
          </p:cNvPr>
          <p:cNvSpPr>
            <a:spLocks noChangeShapeType="1"/>
          </p:cNvSpPr>
          <p:nvPr/>
        </p:nvSpPr>
        <p:spPr bwMode="auto">
          <a:xfrm rot="10800000" flipH="1">
            <a:off x="5041747" y="510142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a:extLst>
              <a:ext uri="{FF2B5EF4-FFF2-40B4-BE49-F238E27FC236}">
                <a16:creationId xmlns:a16="http://schemas.microsoft.com/office/drawing/2014/main" id="{0C5C5B13-6AE0-490C-A639-38A0507209FC}"/>
              </a:ext>
            </a:extLst>
          </p:cNvPr>
          <p:cNvSpPr>
            <a:spLocks/>
          </p:cNvSpPr>
          <p:nvPr/>
        </p:nvSpPr>
        <p:spPr bwMode="auto">
          <a:xfrm>
            <a:off x="4002333" y="465534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a:extLst>
              <a:ext uri="{FF2B5EF4-FFF2-40B4-BE49-F238E27FC236}">
                <a16:creationId xmlns:a16="http://schemas.microsoft.com/office/drawing/2014/main" id="{E87B48A4-D017-4D98-99FC-239E892344A4}"/>
              </a:ext>
            </a:extLst>
          </p:cNvPr>
          <p:cNvGrpSpPr>
            <a:grpSpLocks/>
          </p:cNvGrpSpPr>
          <p:nvPr/>
        </p:nvGrpSpPr>
        <p:grpSpPr bwMode="auto">
          <a:xfrm>
            <a:off x="4794097" y="5177619"/>
            <a:ext cx="476250" cy="323850"/>
            <a:chOff x="0" y="0"/>
            <a:chExt cx="400" cy="272"/>
          </a:xfrm>
        </p:grpSpPr>
        <p:sp>
          <p:nvSpPr>
            <p:cNvPr id="9" name="AutoShape 11">
              <a:extLst>
                <a:ext uri="{FF2B5EF4-FFF2-40B4-BE49-F238E27FC236}">
                  <a16:creationId xmlns:a16="http://schemas.microsoft.com/office/drawing/2014/main" id="{2B4A981D-1C70-4556-8000-BD3197E7E1B6}"/>
                </a:ext>
              </a:extLst>
            </p:cNvPr>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0" name="Rectangle 12">
              <a:extLst>
                <a:ext uri="{FF2B5EF4-FFF2-40B4-BE49-F238E27FC236}">
                  <a16:creationId xmlns:a16="http://schemas.microsoft.com/office/drawing/2014/main" id="{72BC1511-EB2A-4A6C-8BB0-974CA3AF19FB}"/>
                </a:ext>
              </a:extLst>
            </p:cNvPr>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11" name="Group 13">
            <a:extLst>
              <a:ext uri="{FF2B5EF4-FFF2-40B4-BE49-F238E27FC236}">
                <a16:creationId xmlns:a16="http://schemas.microsoft.com/office/drawing/2014/main" id="{B040418A-7EB3-45A5-A201-E497B0E13A47}"/>
              </a:ext>
            </a:extLst>
          </p:cNvPr>
          <p:cNvGrpSpPr>
            <a:grpSpLocks/>
          </p:cNvGrpSpPr>
          <p:nvPr/>
        </p:nvGrpSpPr>
        <p:grpSpPr bwMode="auto">
          <a:xfrm>
            <a:off x="4465485" y="4829175"/>
            <a:ext cx="1104900" cy="1059657"/>
            <a:chOff x="0" y="-6"/>
            <a:chExt cx="928" cy="890"/>
          </a:xfrm>
        </p:grpSpPr>
        <p:sp>
          <p:nvSpPr>
            <p:cNvPr id="12" name="Rectangle 14">
              <a:extLst>
                <a:ext uri="{FF2B5EF4-FFF2-40B4-BE49-F238E27FC236}">
                  <a16:creationId xmlns:a16="http://schemas.microsoft.com/office/drawing/2014/main" id="{B40EB4D1-E501-4EFA-8089-62756EA8FFD5}"/>
                </a:ext>
              </a:extLst>
            </p:cNvPr>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3" name="Rectangle 15">
              <a:extLst>
                <a:ext uri="{FF2B5EF4-FFF2-40B4-BE49-F238E27FC236}">
                  <a16:creationId xmlns:a16="http://schemas.microsoft.com/office/drawing/2014/main" id="{4A2CA773-1420-4844-B85A-B96974C0D29C}"/>
                </a:ext>
              </a:extLst>
            </p:cNvPr>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4" name="AutoShape 16">
            <a:extLst>
              <a:ext uri="{FF2B5EF4-FFF2-40B4-BE49-F238E27FC236}">
                <a16:creationId xmlns:a16="http://schemas.microsoft.com/office/drawing/2014/main" id="{92ECAA7B-1DC9-4BF8-B508-37BCD5D4AE18}"/>
              </a:ext>
            </a:extLst>
          </p:cNvPr>
          <p:cNvSpPr>
            <a:spLocks/>
          </p:cNvSpPr>
          <p:nvPr/>
        </p:nvSpPr>
        <p:spPr bwMode="auto">
          <a:xfrm>
            <a:off x="7096766" y="462319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5" name="Rectangle 17">
            <a:extLst>
              <a:ext uri="{FF2B5EF4-FFF2-40B4-BE49-F238E27FC236}">
                <a16:creationId xmlns:a16="http://schemas.microsoft.com/office/drawing/2014/main" id="{BC7A89C5-AD46-4DCA-A898-F47CAAAA09D8}"/>
              </a:ext>
            </a:extLst>
          </p:cNvPr>
          <p:cNvSpPr>
            <a:spLocks/>
          </p:cNvSpPr>
          <p:nvPr/>
        </p:nvSpPr>
        <p:spPr bwMode="auto">
          <a:xfrm>
            <a:off x="6999135" y="468630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6" name="Line 18">
            <a:extLst>
              <a:ext uri="{FF2B5EF4-FFF2-40B4-BE49-F238E27FC236}">
                <a16:creationId xmlns:a16="http://schemas.microsoft.com/office/drawing/2014/main" id="{1A87BBE3-4E23-49BE-813F-56FD4A356CE2}"/>
              </a:ext>
            </a:extLst>
          </p:cNvPr>
          <p:cNvSpPr>
            <a:spLocks noChangeShapeType="1"/>
          </p:cNvSpPr>
          <p:nvPr/>
        </p:nvSpPr>
        <p:spPr bwMode="auto">
          <a:xfrm rot="10800000" flipH="1">
            <a:off x="5613248" y="500300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7" name="Line 19">
            <a:extLst>
              <a:ext uri="{FF2B5EF4-FFF2-40B4-BE49-F238E27FC236}">
                <a16:creationId xmlns:a16="http://schemas.microsoft.com/office/drawing/2014/main" id="{C62CB191-4804-4F5C-9061-81878020D7DA}"/>
              </a:ext>
            </a:extLst>
          </p:cNvPr>
          <p:cNvSpPr>
            <a:spLocks noChangeShapeType="1"/>
          </p:cNvSpPr>
          <p:nvPr/>
        </p:nvSpPr>
        <p:spPr bwMode="auto">
          <a:xfrm flipH="1">
            <a:off x="5706116" y="575310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8" name="Rectangle 20">
            <a:extLst>
              <a:ext uri="{FF2B5EF4-FFF2-40B4-BE49-F238E27FC236}">
                <a16:creationId xmlns:a16="http://schemas.microsoft.com/office/drawing/2014/main" id="{A953C9CA-1C70-4B58-8364-125DBDEB3426}"/>
              </a:ext>
            </a:extLst>
          </p:cNvPr>
          <p:cNvSpPr>
            <a:spLocks/>
          </p:cNvSpPr>
          <p:nvPr/>
        </p:nvSpPr>
        <p:spPr bwMode="auto">
          <a:xfrm>
            <a:off x="6113310" y="501372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19" name="Rectangle 21">
            <a:extLst>
              <a:ext uri="{FF2B5EF4-FFF2-40B4-BE49-F238E27FC236}">
                <a16:creationId xmlns:a16="http://schemas.microsoft.com/office/drawing/2014/main" id="{EA8FB8B5-B975-433E-B862-8F70B7FAF12B}"/>
              </a:ext>
            </a:extLst>
          </p:cNvPr>
          <p:cNvSpPr>
            <a:spLocks/>
          </p:cNvSpPr>
          <p:nvPr/>
        </p:nvSpPr>
        <p:spPr bwMode="auto">
          <a:xfrm>
            <a:off x="6179985" y="575310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a:extLst>
              <a:ext uri="{FF2B5EF4-FFF2-40B4-BE49-F238E27FC236}">
                <a16:creationId xmlns:a16="http://schemas.microsoft.com/office/drawing/2014/main" id="{369A2610-2426-4609-80D4-F1331B44BB5D}"/>
              </a:ext>
            </a:extLst>
          </p:cNvPr>
          <p:cNvSpPr txBox="1">
            <a:spLocks noChangeArrowheads="1"/>
          </p:cNvSpPr>
          <p:nvPr/>
        </p:nvSpPr>
        <p:spPr bwMode="auto">
          <a:xfrm>
            <a:off x="-228600" y="647700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Tree>
    <p:extLst>
      <p:ext uri="{BB962C8B-B14F-4D97-AF65-F5344CB8AC3E}">
        <p14:creationId xmlns:p14="http://schemas.microsoft.com/office/powerpoint/2010/main" val="61873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A033-72F4-467D-830D-082B6178B9BE}"/>
              </a:ext>
            </a:extLst>
          </p:cNvPr>
          <p:cNvSpPr>
            <a:spLocks noGrp="1"/>
          </p:cNvSpPr>
          <p:nvPr>
            <p:ph type="title"/>
          </p:nvPr>
        </p:nvSpPr>
        <p:spPr/>
        <p:txBody>
          <a:bodyPr/>
          <a:lstStyle/>
          <a:p>
            <a:r>
              <a:rPr lang="en-US" dirty="0"/>
              <a:t>Our talented course staff!</a:t>
            </a:r>
          </a:p>
        </p:txBody>
      </p:sp>
      <p:pic>
        <p:nvPicPr>
          <p:cNvPr id="4182" name="Picture 4181" descr="A picture containing window, person, indoor, curtain&#10;&#10;Description automatically generated">
            <a:extLst>
              <a:ext uri="{FF2B5EF4-FFF2-40B4-BE49-F238E27FC236}">
                <a16:creationId xmlns:a16="http://schemas.microsoft.com/office/drawing/2014/main" id="{BCF67F7D-8BC4-415B-AF3D-BDEF8A069F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0042" y="1259622"/>
            <a:ext cx="1899649" cy="1899649"/>
          </a:xfrm>
          <a:prstGeom prst="rect">
            <a:avLst/>
          </a:prstGeom>
        </p:spPr>
      </p:pic>
      <p:pic>
        <p:nvPicPr>
          <p:cNvPr id="4184" name="Picture 4183">
            <a:extLst>
              <a:ext uri="{FF2B5EF4-FFF2-40B4-BE49-F238E27FC236}">
                <a16:creationId xmlns:a16="http://schemas.microsoft.com/office/drawing/2014/main" id="{90954C0B-9AB8-4430-9D1D-038543F4B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905" y="1300822"/>
            <a:ext cx="1858449" cy="1858449"/>
          </a:xfrm>
          <a:prstGeom prst="rect">
            <a:avLst/>
          </a:prstGeom>
        </p:spPr>
      </p:pic>
      <p:pic>
        <p:nvPicPr>
          <p:cNvPr id="4186" name="Picture 4185">
            <a:extLst>
              <a:ext uri="{FF2B5EF4-FFF2-40B4-BE49-F238E27FC236}">
                <a16:creationId xmlns:a16="http://schemas.microsoft.com/office/drawing/2014/main" id="{009C6ABE-1356-4225-8D9A-720F9A742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95400"/>
            <a:ext cx="1863871" cy="1863871"/>
          </a:xfrm>
          <a:prstGeom prst="rect">
            <a:avLst/>
          </a:prstGeom>
        </p:spPr>
      </p:pic>
      <p:pic>
        <p:nvPicPr>
          <p:cNvPr id="28" name="Picture 27" descr="A person with a cat on the head&#10;&#10;Description automatically generated">
            <a:extLst>
              <a:ext uri="{FF2B5EF4-FFF2-40B4-BE49-F238E27FC236}">
                <a16:creationId xmlns:a16="http://schemas.microsoft.com/office/drawing/2014/main" id="{61FBA9DE-4E38-4F53-B5F1-53DDFE9A0C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5379" y="1295400"/>
            <a:ext cx="1863871" cy="1863871"/>
          </a:xfrm>
          <a:prstGeom prst="rect">
            <a:avLst/>
          </a:prstGeom>
        </p:spPr>
      </p:pic>
      <p:pic>
        <p:nvPicPr>
          <p:cNvPr id="29" name="Picture 28">
            <a:extLst>
              <a:ext uri="{FF2B5EF4-FFF2-40B4-BE49-F238E27FC236}">
                <a16:creationId xmlns:a16="http://schemas.microsoft.com/office/drawing/2014/main" id="{F461DFCF-1481-4B7D-8CC0-A416B62A4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4114800"/>
            <a:ext cx="1863871" cy="1863871"/>
          </a:xfrm>
          <a:prstGeom prst="rect">
            <a:avLst/>
          </a:prstGeom>
        </p:spPr>
      </p:pic>
      <p:pic>
        <p:nvPicPr>
          <p:cNvPr id="30" name="Picture 29">
            <a:extLst>
              <a:ext uri="{FF2B5EF4-FFF2-40B4-BE49-F238E27FC236}">
                <a16:creationId xmlns:a16="http://schemas.microsoft.com/office/drawing/2014/main" id="{D7C5CD21-F962-4C6D-9BAE-B9D705014B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5905" y="4093191"/>
            <a:ext cx="1858449" cy="1858449"/>
          </a:xfrm>
          <a:prstGeom prst="rect">
            <a:avLst/>
          </a:prstGeom>
        </p:spPr>
      </p:pic>
      <p:pic>
        <p:nvPicPr>
          <p:cNvPr id="31" name="Picture 30">
            <a:extLst>
              <a:ext uri="{FF2B5EF4-FFF2-40B4-BE49-F238E27FC236}">
                <a16:creationId xmlns:a16="http://schemas.microsoft.com/office/drawing/2014/main" id="{741D1656-34BB-4C22-8240-567A38FA3B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0042" y="4047055"/>
            <a:ext cx="1858449" cy="1858449"/>
          </a:xfrm>
          <a:prstGeom prst="rect">
            <a:avLst/>
          </a:prstGeom>
        </p:spPr>
      </p:pic>
      <p:pic>
        <p:nvPicPr>
          <p:cNvPr id="32" name="Picture 31">
            <a:extLst>
              <a:ext uri="{FF2B5EF4-FFF2-40B4-BE49-F238E27FC236}">
                <a16:creationId xmlns:a16="http://schemas.microsoft.com/office/drawing/2014/main" id="{5CB54B4B-BEBF-4C91-91B1-673DD32023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78823" y="4047054"/>
            <a:ext cx="1904585" cy="1904585"/>
          </a:xfrm>
          <a:prstGeom prst="rect">
            <a:avLst/>
          </a:prstGeom>
        </p:spPr>
      </p:pic>
      <p:sp>
        <p:nvSpPr>
          <p:cNvPr id="3" name="TextBox 2">
            <a:extLst>
              <a:ext uri="{FF2B5EF4-FFF2-40B4-BE49-F238E27FC236}">
                <a16:creationId xmlns:a16="http://schemas.microsoft.com/office/drawing/2014/main" id="{96E04243-7C30-4C04-A13A-667215B8265A}"/>
              </a:ext>
            </a:extLst>
          </p:cNvPr>
          <p:cNvSpPr txBox="1"/>
          <p:nvPr/>
        </p:nvSpPr>
        <p:spPr>
          <a:xfrm>
            <a:off x="1289978" y="3159271"/>
            <a:ext cx="1858449" cy="646331"/>
          </a:xfrm>
          <a:prstGeom prst="rect">
            <a:avLst/>
          </a:prstGeom>
          <a:noFill/>
        </p:spPr>
        <p:txBody>
          <a:bodyPr wrap="square" rtlCol="0">
            <a:spAutoFit/>
          </a:bodyPr>
          <a:lstStyle/>
          <a:p>
            <a:pPr algn="ctr"/>
            <a:r>
              <a:rPr lang="en-US" dirty="0" err="1"/>
              <a:t>Xiangwei</a:t>
            </a:r>
            <a:r>
              <a:rPr lang="en-US" dirty="0"/>
              <a:t> Kong</a:t>
            </a:r>
          </a:p>
          <a:p>
            <a:pPr algn="ctr"/>
            <a:r>
              <a:rPr lang="en-US" i="1" dirty="0"/>
              <a:t>he/him</a:t>
            </a:r>
          </a:p>
        </p:txBody>
      </p:sp>
      <p:sp>
        <p:nvSpPr>
          <p:cNvPr id="34" name="TextBox 33">
            <a:extLst>
              <a:ext uri="{FF2B5EF4-FFF2-40B4-BE49-F238E27FC236}">
                <a16:creationId xmlns:a16="http://schemas.microsoft.com/office/drawing/2014/main" id="{D26A158F-7EA1-4AD5-A0DA-03F0AA40FB97}"/>
              </a:ext>
            </a:extLst>
          </p:cNvPr>
          <p:cNvSpPr txBox="1"/>
          <p:nvPr/>
        </p:nvSpPr>
        <p:spPr>
          <a:xfrm>
            <a:off x="3814115" y="3159271"/>
            <a:ext cx="1858449" cy="646331"/>
          </a:xfrm>
          <a:prstGeom prst="rect">
            <a:avLst/>
          </a:prstGeom>
          <a:noFill/>
        </p:spPr>
        <p:txBody>
          <a:bodyPr wrap="square" rtlCol="0">
            <a:spAutoFit/>
          </a:bodyPr>
          <a:lstStyle/>
          <a:p>
            <a:pPr algn="ctr"/>
            <a:r>
              <a:rPr lang="en-US" dirty="0" err="1"/>
              <a:t>Tianjun</a:t>
            </a:r>
            <a:r>
              <a:rPr lang="en-US" dirty="0"/>
              <a:t> Zhang</a:t>
            </a:r>
          </a:p>
          <a:p>
            <a:pPr algn="ctr"/>
            <a:endParaRPr lang="en-US" i="1" dirty="0"/>
          </a:p>
        </p:txBody>
      </p:sp>
      <p:sp>
        <p:nvSpPr>
          <p:cNvPr id="35" name="TextBox 34">
            <a:extLst>
              <a:ext uri="{FF2B5EF4-FFF2-40B4-BE49-F238E27FC236}">
                <a16:creationId xmlns:a16="http://schemas.microsoft.com/office/drawing/2014/main" id="{07D9807B-930A-4E26-9FFD-C14739193DA8}"/>
              </a:ext>
            </a:extLst>
          </p:cNvPr>
          <p:cNvSpPr txBox="1"/>
          <p:nvPr/>
        </p:nvSpPr>
        <p:spPr>
          <a:xfrm>
            <a:off x="6338252" y="3159270"/>
            <a:ext cx="1858449" cy="646331"/>
          </a:xfrm>
          <a:prstGeom prst="rect">
            <a:avLst/>
          </a:prstGeom>
          <a:noFill/>
        </p:spPr>
        <p:txBody>
          <a:bodyPr wrap="square" rtlCol="0">
            <a:spAutoFit/>
          </a:bodyPr>
          <a:lstStyle/>
          <a:p>
            <a:pPr algn="ctr"/>
            <a:r>
              <a:rPr lang="en-US" dirty="0" err="1"/>
              <a:t>Suhong</a:t>
            </a:r>
            <a:r>
              <a:rPr lang="en-US" dirty="0"/>
              <a:t> Moon</a:t>
            </a:r>
            <a:br>
              <a:rPr lang="en-US" dirty="0"/>
            </a:br>
            <a:r>
              <a:rPr lang="en-US" i="1" dirty="0"/>
              <a:t>he/him</a:t>
            </a:r>
          </a:p>
        </p:txBody>
      </p:sp>
      <p:sp>
        <p:nvSpPr>
          <p:cNvPr id="36" name="TextBox 35">
            <a:extLst>
              <a:ext uri="{FF2B5EF4-FFF2-40B4-BE49-F238E27FC236}">
                <a16:creationId xmlns:a16="http://schemas.microsoft.com/office/drawing/2014/main" id="{D6F56584-0C2B-4AC6-9FB8-26158F56F9A2}"/>
              </a:ext>
            </a:extLst>
          </p:cNvPr>
          <p:cNvSpPr txBox="1"/>
          <p:nvPr/>
        </p:nvSpPr>
        <p:spPr>
          <a:xfrm>
            <a:off x="8901890" y="3159270"/>
            <a:ext cx="1858449" cy="369332"/>
          </a:xfrm>
          <a:prstGeom prst="rect">
            <a:avLst/>
          </a:prstGeom>
          <a:noFill/>
        </p:spPr>
        <p:txBody>
          <a:bodyPr wrap="square" rtlCol="0">
            <a:spAutoFit/>
          </a:bodyPr>
          <a:lstStyle/>
          <a:p>
            <a:pPr algn="ctr"/>
            <a:r>
              <a:rPr lang="en-US" dirty="0"/>
              <a:t>Simon </a:t>
            </a:r>
            <a:r>
              <a:rPr lang="en-US" dirty="0" err="1"/>
              <a:t>Zhai</a:t>
            </a:r>
            <a:endParaRPr lang="en-US" i="1" dirty="0"/>
          </a:p>
        </p:txBody>
      </p:sp>
      <p:sp>
        <p:nvSpPr>
          <p:cNvPr id="37" name="TextBox 36">
            <a:extLst>
              <a:ext uri="{FF2B5EF4-FFF2-40B4-BE49-F238E27FC236}">
                <a16:creationId xmlns:a16="http://schemas.microsoft.com/office/drawing/2014/main" id="{58B5B4D9-9AA4-4269-BA79-2E8AC2AE6616}"/>
              </a:ext>
            </a:extLst>
          </p:cNvPr>
          <p:cNvSpPr txBox="1"/>
          <p:nvPr/>
        </p:nvSpPr>
        <p:spPr>
          <a:xfrm>
            <a:off x="1260143" y="5978671"/>
            <a:ext cx="1858449" cy="646331"/>
          </a:xfrm>
          <a:prstGeom prst="rect">
            <a:avLst/>
          </a:prstGeom>
          <a:noFill/>
        </p:spPr>
        <p:txBody>
          <a:bodyPr wrap="square" rtlCol="0">
            <a:spAutoFit/>
          </a:bodyPr>
          <a:lstStyle/>
          <a:p>
            <a:pPr algn="ctr"/>
            <a:r>
              <a:rPr lang="en-US" dirty="0"/>
              <a:t>Sid </a:t>
            </a:r>
            <a:r>
              <a:rPr lang="en-US" dirty="0" err="1"/>
              <a:t>Ijju</a:t>
            </a:r>
            <a:br>
              <a:rPr lang="en-US" dirty="0"/>
            </a:br>
            <a:r>
              <a:rPr lang="en-US" i="1" dirty="0"/>
              <a:t>he/him</a:t>
            </a:r>
          </a:p>
        </p:txBody>
      </p:sp>
      <p:sp>
        <p:nvSpPr>
          <p:cNvPr id="38" name="TextBox 37">
            <a:extLst>
              <a:ext uri="{FF2B5EF4-FFF2-40B4-BE49-F238E27FC236}">
                <a16:creationId xmlns:a16="http://schemas.microsoft.com/office/drawing/2014/main" id="{D7FBCFF9-22A8-44DD-B1CD-B931E7DB62D3}"/>
              </a:ext>
            </a:extLst>
          </p:cNvPr>
          <p:cNvSpPr txBox="1"/>
          <p:nvPr/>
        </p:nvSpPr>
        <p:spPr>
          <a:xfrm>
            <a:off x="3814115" y="5957477"/>
            <a:ext cx="1858449" cy="646331"/>
          </a:xfrm>
          <a:prstGeom prst="rect">
            <a:avLst/>
          </a:prstGeom>
          <a:noFill/>
        </p:spPr>
        <p:txBody>
          <a:bodyPr wrap="square" rtlCol="0">
            <a:spAutoFit/>
          </a:bodyPr>
          <a:lstStyle/>
          <a:p>
            <a:pPr algn="ctr"/>
            <a:r>
              <a:rPr lang="en-US" dirty="0" err="1"/>
              <a:t>Shivana</a:t>
            </a:r>
            <a:r>
              <a:rPr lang="en-US" dirty="0"/>
              <a:t> Anand</a:t>
            </a:r>
          </a:p>
          <a:p>
            <a:pPr algn="ctr"/>
            <a:r>
              <a:rPr lang="en-US" i="1" dirty="0"/>
              <a:t>she/her</a:t>
            </a:r>
          </a:p>
        </p:txBody>
      </p:sp>
      <p:sp>
        <p:nvSpPr>
          <p:cNvPr id="39" name="TextBox 38">
            <a:extLst>
              <a:ext uri="{FF2B5EF4-FFF2-40B4-BE49-F238E27FC236}">
                <a16:creationId xmlns:a16="http://schemas.microsoft.com/office/drawing/2014/main" id="{8D13D379-DAD7-4877-A818-60F0B2C9CA7B}"/>
              </a:ext>
            </a:extLst>
          </p:cNvPr>
          <p:cNvSpPr txBox="1"/>
          <p:nvPr/>
        </p:nvSpPr>
        <p:spPr>
          <a:xfrm>
            <a:off x="6242502" y="5951639"/>
            <a:ext cx="2054592" cy="646331"/>
          </a:xfrm>
          <a:prstGeom prst="rect">
            <a:avLst/>
          </a:prstGeom>
          <a:noFill/>
        </p:spPr>
        <p:txBody>
          <a:bodyPr wrap="square" rtlCol="0">
            <a:spAutoFit/>
          </a:bodyPr>
          <a:lstStyle/>
          <a:p>
            <a:pPr algn="ctr"/>
            <a:r>
              <a:rPr lang="en-US" dirty="0" err="1"/>
              <a:t>Sashrika</a:t>
            </a:r>
            <a:r>
              <a:rPr lang="en-US" dirty="0"/>
              <a:t> Pandey</a:t>
            </a:r>
            <a:br>
              <a:rPr lang="en-US" dirty="0"/>
            </a:br>
            <a:r>
              <a:rPr lang="en-US" i="1" dirty="0"/>
              <a:t>she/her</a:t>
            </a:r>
          </a:p>
        </p:txBody>
      </p:sp>
      <p:sp>
        <p:nvSpPr>
          <p:cNvPr id="40" name="TextBox 39">
            <a:extLst>
              <a:ext uri="{FF2B5EF4-FFF2-40B4-BE49-F238E27FC236}">
                <a16:creationId xmlns:a16="http://schemas.microsoft.com/office/drawing/2014/main" id="{42D4E2F7-79D9-488C-A803-BA97CF355135}"/>
              </a:ext>
            </a:extLst>
          </p:cNvPr>
          <p:cNvSpPr txBox="1"/>
          <p:nvPr/>
        </p:nvSpPr>
        <p:spPr>
          <a:xfrm>
            <a:off x="8884726" y="5905504"/>
            <a:ext cx="1858449" cy="646331"/>
          </a:xfrm>
          <a:prstGeom prst="rect">
            <a:avLst/>
          </a:prstGeom>
          <a:noFill/>
        </p:spPr>
        <p:txBody>
          <a:bodyPr wrap="square" rtlCol="0">
            <a:spAutoFit/>
          </a:bodyPr>
          <a:lstStyle/>
          <a:p>
            <a:pPr algn="ctr"/>
            <a:r>
              <a:rPr lang="en-US" dirty="0"/>
              <a:t>Rudy Corona</a:t>
            </a:r>
          </a:p>
          <a:p>
            <a:pPr algn="ctr"/>
            <a:r>
              <a:rPr lang="en-US" i="1" dirty="0"/>
              <a:t>he/they</a:t>
            </a:r>
          </a:p>
        </p:txBody>
      </p:sp>
    </p:spTree>
    <p:extLst>
      <p:ext uri="{BB962C8B-B14F-4D97-AF65-F5344CB8AC3E}">
        <p14:creationId xmlns:p14="http://schemas.microsoft.com/office/powerpoint/2010/main" val="52762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cman-l1.mp4">
            <a:hlinkClick r:id="" action="ppaction://media"/>
            <a:extLst>
              <a:ext uri="{FF2B5EF4-FFF2-40B4-BE49-F238E27FC236}">
                <a16:creationId xmlns:a16="http://schemas.microsoft.com/office/drawing/2014/main" id="{EFDE5016-E442-4DF5-B049-9CBC775A55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49"/>
            <a:ext cx="9144000" cy="5143501"/>
          </a:xfrm>
          <a:prstGeom prst="rect">
            <a:avLst/>
          </a:prstGeom>
        </p:spPr>
      </p:pic>
      <p:sp>
        <p:nvSpPr>
          <p:cNvPr id="5" name="Rectangle 4">
            <a:extLst>
              <a:ext uri="{FF2B5EF4-FFF2-40B4-BE49-F238E27FC236}">
                <a16:creationId xmlns:a16="http://schemas.microsoft.com/office/drawing/2014/main" id="{1D7A6DAF-E206-4F86-93A6-A12EA12639BA}"/>
              </a:ext>
            </a:extLst>
          </p:cNvPr>
          <p:cNvSpPr/>
          <p:nvPr/>
        </p:nvSpPr>
        <p:spPr>
          <a:xfrm>
            <a:off x="0" y="990600"/>
            <a:ext cx="1219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0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A033-72F4-467D-830D-082B6178B9BE}"/>
              </a:ext>
            </a:extLst>
          </p:cNvPr>
          <p:cNvSpPr>
            <a:spLocks noGrp="1"/>
          </p:cNvSpPr>
          <p:nvPr>
            <p:ph type="title"/>
          </p:nvPr>
        </p:nvSpPr>
        <p:spPr/>
        <p:txBody>
          <a:bodyPr/>
          <a:lstStyle/>
          <a:p>
            <a:r>
              <a:rPr lang="en-US" dirty="0"/>
              <a:t>Our talented course staff!</a:t>
            </a:r>
          </a:p>
        </p:txBody>
      </p:sp>
      <p:pic>
        <p:nvPicPr>
          <p:cNvPr id="4164" name="Picture 4163">
            <a:extLst>
              <a:ext uri="{FF2B5EF4-FFF2-40B4-BE49-F238E27FC236}">
                <a16:creationId xmlns:a16="http://schemas.microsoft.com/office/drawing/2014/main" id="{2C9A3C9B-8765-4680-B3A6-E4F988215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310" y="1295400"/>
            <a:ext cx="1858449" cy="1858449"/>
          </a:xfrm>
          <a:prstGeom prst="rect">
            <a:avLst/>
          </a:prstGeom>
        </p:spPr>
      </p:pic>
      <p:pic>
        <p:nvPicPr>
          <p:cNvPr id="4168" name="Picture 4167" descr="A picture containing person, outdoor, sky, tree&#10;&#10;Description automatically generated">
            <a:extLst>
              <a:ext uri="{FF2B5EF4-FFF2-40B4-BE49-F238E27FC236}">
                <a16:creationId xmlns:a16="http://schemas.microsoft.com/office/drawing/2014/main" id="{85F41806-DCDD-4537-9F51-CE4678C63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295400"/>
            <a:ext cx="1863871" cy="1863871"/>
          </a:xfrm>
          <a:prstGeom prst="rect">
            <a:avLst/>
          </a:prstGeom>
        </p:spPr>
      </p:pic>
      <p:pic>
        <p:nvPicPr>
          <p:cNvPr id="125" name="Picture 124">
            <a:extLst>
              <a:ext uri="{FF2B5EF4-FFF2-40B4-BE49-F238E27FC236}">
                <a16:creationId xmlns:a16="http://schemas.microsoft.com/office/drawing/2014/main" id="{709A90F8-FBA2-4CF6-A9FD-44F9EBB8F2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1798" y="1295400"/>
            <a:ext cx="1858449" cy="1858449"/>
          </a:xfrm>
          <a:prstGeom prst="rect">
            <a:avLst/>
          </a:prstGeom>
        </p:spPr>
      </p:pic>
      <p:pic>
        <p:nvPicPr>
          <p:cNvPr id="126" name="Picture 125">
            <a:extLst>
              <a:ext uri="{FF2B5EF4-FFF2-40B4-BE49-F238E27FC236}">
                <a16:creationId xmlns:a16="http://schemas.microsoft.com/office/drawing/2014/main" id="{D05298CD-21DA-4949-BBDC-7DD8575BBA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2285" y="1295399"/>
            <a:ext cx="1858449" cy="1858449"/>
          </a:xfrm>
          <a:prstGeom prst="rect">
            <a:avLst/>
          </a:prstGeom>
        </p:spPr>
      </p:pic>
      <p:pic>
        <p:nvPicPr>
          <p:cNvPr id="127" name="Picture 126">
            <a:extLst>
              <a:ext uri="{FF2B5EF4-FFF2-40B4-BE49-F238E27FC236}">
                <a16:creationId xmlns:a16="http://schemas.microsoft.com/office/drawing/2014/main" id="{B61D54A1-CD33-4294-BDD7-32D9C59A5D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5400" y="4114800"/>
            <a:ext cx="1863871" cy="1863871"/>
          </a:xfrm>
          <a:prstGeom prst="rect">
            <a:avLst/>
          </a:prstGeom>
        </p:spPr>
      </p:pic>
      <p:pic>
        <p:nvPicPr>
          <p:cNvPr id="129" name="Picture 128">
            <a:extLst>
              <a:ext uri="{FF2B5EF4-FFF2-40B4-BE49-F238E27FC236}">
                <a16:creationId xmlns:a16="http://schemas.microsoft.com/office/drawing/2014/main" id="{9C4005D0-443D-4461-9F6E-56B4BA09D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1310" y="4114800"/>
            <a:ext cx="1858449" cy="1858449"/>
          </a:xfrm>
          <a:prstGeom prst="rect">
            <a:avLst/>
          </a:prstGeom>
        </p:spPr>
      </p:pic>
      <p:pic>
        <p:nvPicPr>
          <p:cNvPr id="130" name="Picture 129">
            <a:extLst>
              <a:ext uri="{FF2B5EF4-FFF2-40B4-BE49-F238E27FC236}">
                <a16:creationId xmlns:a16="http://schemas.microsoft.com/office/drawing/2014/main" id="{E8D371C6-344C-426B-98EE-CDB5BE6C22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798" y="4103427"/>
            <a:ext cx="1869822" cy="1869822"/>
          </a:xfrm>
          <a:prstGeom prst="rect">
            <a:avLst/>
          </a:prstGeom>
        </p:spPr>
      </p:pic>
      <p:pic>
        <p:nvPicPr>
          <p:cNvPr id="131" name="Picture 130">
            <a:extLst>
              <a:ext uri="{FF2B5EF4-FFF2-40B4-BE49-F238E27FC236}">
                <a16:creationId xmlns:a16="http://schemas.microsoft.com/office/drawing/2014/main" id="{8F1FABF5-DDE0-4074-9AC8-D79016FAAC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92285" y="4103427"/>
            <a:ext cx="1869822" cy="1869822"/>
          </a:xfrm>
          <a:prstGeom prst="rect">
            <a:avLst/>
          </a:prstGeom>
        </p:spPr>
      </p:pic>
      <p:sp>
        <p:nvSpPr>
          <p:cNvPr id="132" name="TextBox 131">
            <a:extLst>
              <a:ext uri="{FF2B5EF4-FFF2-40B4-BE49-F238E27FC236}">
                <a16:creationId xmlns:a16="http://schemas.microsoft.com/office/drawing/2014/main" id="{B99EB0A8-5ACE-4F12-A711-0E298BAE1DAF}"/>
              </a:ext>
            </a:extLst>
          </p:cNvPr>
          <p:cNvSpPr txBox="1"/>
          <p:nvPr/>
        </p:nvSpPr>
        <p:spPr>
          <a:xfrm>
            <a:off x="1289978" y="3159271"/>
            <a:ext cx="1858449" cy="646331"/>
          </a:xfrm>
          <a:prstGeom prst="rect">
            <a:avLst/>
          </a:prstGeom>
          <a:noFill/>
        </p:spPr>
        <p:txBody>
          <a:bodyPr wrap="square" rtlCol="0">
            <a:spAutoFit/>
          </a:bodyPr>
          <a:lstStyle/>
          <a:p>
            <a:pPr algn="ctr"/>
            <a:r>
              <a:rPr lang="en-US" dirty="0"/>
              <a:t>Rishi Parikh </a:t>
            </a:r>
            <a:r>
              <a:rPr lang="en-US" i="1" dirty="0"/>
              <a:t>he/him</a:t>
            </a:r>
          </a:p>
        </p:txBody>
      </p:sp>
      <p:sp>
        <p:nvSpPr>
          <p:cNvPr id="133" name="TextBox 132">
            <a:extLst>
              <a:ext uri="{FF2B5EF4-FFF2-40B4-BE49-F238E27FC236}">
                <a16:creationId xmlns:a16="http://schemas.microsoft.com/office/drawing/2014/main" id="{CFA9D1D4-3645-4750-AC4A-B65708556398}"/>
              </a:ext>
            </a:extLst>
          </p:cNvPr>
          <p:cNvSpPr txBox="1"/>
          <p:nvPr/>
        </p:nvSpPr>
        <p:spPr>
          <a:xfrm>
            <a:off x="3814115" y="3159271"/>
            <a:ext cx="1858449" cy="646331"/>
          </a:xfrm>
          <a:prstGeom prst="rect">
            <a:avLst/>
          </a:prstGeom>
          <a:noFill/>
        </p:spPr>
        <p:txBody>
          <a:bodyPr wrap="square" rtlCol="0">
            <a:spAutoFit/>
          </a:bodyPr>
          <a:lstStyle/>
          <a:p>
            <a:pPr algn="ctr"/>
            <a:r>
              <a:rPr lang="en-US" dirty="0"/>
              <a:t>Nitish </a:t>
            </a:r>
            <a:r>
              <a:rPr lang="en-US" dirty="0" err="1"/>
              <a:t>Dashora</a:t>
            </a:r>
            <a:endParaRPr lang="en-US" dirty="0"/>
          </a:p>
          <a:p>
            <a:pPr algn="ctr"/>
            <a:r>
              <a:rPr lang="en-US" i="1" dirty="0"/>
              <a:t>he/him</a:t>
            </a:r>
          </a:p>
        </p:txBody>
      </p:sp>
      <p:sp>
        <p:nvSpPr>
          <p:cNvPr id="134" name="TextBox 133">
            <a:extLst>
              <a:ext uri="{FF2B5EF4-FFF2-40B4-BE49-F238E27FC236}">
                <a16:creationId xmlns:a16="http://schemas.microsoft.com/office/drawing/2014/main" id="{47D08A67-DEA7-4816-9369-9D6BCD53326D}"/>
              </a:ext>
            </a:extLst>
          </p:cNvPr>
          <p:cNvSpPr txBox="1"/>
          <p:nvPr/>
        </p:nvSpPr>
        <p:spPr>
          <a:xfrm>
            <a:off x="6338252" y="3159270"/>
            <a:ext cx="1858449" cy="646331"/>
          </a:xfrm>
          <a:prstGeom prst="rect">
            <a:avLst/>
          </a:prstGeom>
          <a:noFill/>
        </p:spPr>
        <p:txBody>
          <a:bodyPr wrap="square" rtlCol="0">
            <a:spAutoFit/>
          </a:bodyPr>
          <a:lstStyle/>
          <a:p>
            <a:pPr algn="ctr"/>
            <a:r>
              <a:rPr lang="en-US" dirty="0" err="1"/>
              <a:t>Niklas</a:t>
            </a:r>
            <a:r>
              <a:rPr lang="en-US" dirty="0"/>
              <a:t> </a:t>
            </a:r>
            <a:r>
              <a:rPr lang="en-US" dirty="0" err="1"/>
              <a:t>Lauffer</a:t>
            </a:r>
            <a:r>
              <a:rPr lang="en-US" dirty="0"/>
              <a:t> </a:t>
            </a:r>
            <a:r>
              <a:rPr lang="en-US" i="1" dirty="0"/>
              <a:t>he/him</a:t>
            </a:r>
          </a:p>
        </p:txBody>
      </p:sp>
      <p:sp>
        <p:nvSpPr>
          <p:cNvPr id="135" name="TextBox 134">
            <a:extLst>
              <a:ext uri="{FF2B5EF4-FFF2-40B4-BE49-F238E27FC236}">
                <a16:creationId xmlns:a16="http://schemas.microsoft.com/office/drawing/2014/main" id="{99C022EE-ACDE-4723-873C-F147BF2FA1AF}"/>
              </a:ext>
            </a:extLst>
          </p:cNvPr>
          <p:cNvSpPr txBox="1"/>
          <p:nvPr/>
        </p:nvSpPr>
        <p:spPr>
          <a:xfrm>
            <a:off x="8749490" y="3159270"/>
            <a:ext cx="2147110" cy="646331"/>
          </a:xfrm>
          <a:prstGeom prst="rect">
            <a:avLst/>
          </a:prstGeom>
          <a:noFill/>
        </p:spPr>
        <p:txBody>
          <a:bodyPr wrap="square" rtlCol="0">
            <a:spAutoFit/>
          </a:bodyPr>
          <a:lstStyle/>
          <a:p>
            <a:pPr algn="ctr"/>
            <a:r>
              <a:rPr lang="en-US" dirty="0" err="1"/>
              <a:t>Medhini</a:t>
            </a:r>
            <a:r>
              <a:rPr lang="en-US" dirty="0"/>
              <a:t> </a:t>
            </a:r>
            <a:r>
              <a:rPr lang="en-US" dirty="0" err="1"/>
              <a:t>Gulganjalli</a:t>
            </a:r>
            <a:r>
              <a:rPr lang="en-US" dirty="0"/>
              <a:t> Narasimhan</a:t>
            </a:r>
            <a:endParaRPr lang="en-US" i="1" dirty="0"/>
          </a:p>
        </p:txBody>
      </p:sp>
      <p:sp>
        <p:nvSpPr>
          <p:cNvPr id="136" name="TextBox 135">
            <a:extLst>
              <a:ext uri="{FF2B5EF4-FFF2-40B4-BE49-F238E27FC236}">
                <a16:creationId xmlns:a16="http://schemas.microsoft.com/office/drawing/2014/main" id="{5176FAE1-95C9-4BD1-98B9-3232D85A1AA1}"/>
              </a:ext>
            </a:extLst>
          </p:cNvPr>
          <p:cNvSpPr txBox="1"/>
          <p:nvPr/>
        </p:nvSpPr>
        <p:spPr>
          <a:xfrm>
            <a:off x="1260143" y="5978671"/>
            <a:ext cx="1858449" cy="646331"/>
          </a:xfrm>
          <a:prstGeom prst="rect">
            <a:avLst/>
          </a:prstGeom>
          <a:noFill/>
        </p:spPr>
        <p:txBody>
          <a:bodyPr wrap="square" rtlCol="0">
            <a:spAutoFit/>
          </a:bodyPr>
          <a:lstStyle/>
          <a:p>
            <a:pPr algn="ctr"/>
            <a:r>
              <a:rPr lang="en-US" dirty="0"/>
              <a:t>Joy Liu</a:t>
            </a:r>
          </a:p>
          <a:p>
            <a:pPr algn="ctr"/>
            <a:r>
              <a:rPr lang="en-US" i="1" dirty="0"/>
              <a:t>she/her</a:t>
            </a:r>
          </a:p>
        </p:txBody>
      </p:sp>
      <p:sp>
        <p:nvSpPr>
          <p:cNvPr id="137" name="TextBox 136">
            <a:extLst>
              <a:ext uri="{FF2B5EF4-FFF2-40B4-BE49-F238E27FC236}">
                <a16:creationId xmlns:a16="http://schemas.microsoft.com/office/drawing/2014/main" id="{9723E907-A00F-419C-935C-335097E16485}"/>
              </a:ext>
            </a:extLst>
          </p:cNvPr>
          <p:cNvSpPr txBox="1"/>
          <p:nvPr/>
        </p:nvSpPr>
        <p:spPr>
          <a:xfrm>
            <a:off x="3814115" y="5957477"/>
            <a:ext cx="1858449" cy="646331"/>
          </a:xfrm>
          <a:prstGeom prst="rect">
            <a:avLst/>
          </a:prstGeom>
          <a:noFill/>
        </p:spPr>
        <p:txBody>
          <a:bodyPr wrap="square" rtlCol="0">
            <a:spAutoFit/>
          </a:bodyPr>
          <a:lstStyle/>
          <a:p>
            <a:pPr algn="ctr"/>
            <a:r>
              <a:rPr lang="en-US" dirty="0"/>
              <a:t>Jerry Sun</a:t>
            </a:r>
          </a:p>
          <a:p>
            <a:pPr algn="ctr"/>
            <a:r>
              <a:rPr lang="en-US" i="1" dirty="0"/>
              <a:t>he/him</a:t>
            </a:r>
          </a:p>
        </p:txBody>
      </p:sp>
      <p:sp>
        <p:nvSpPr>
          <p:cNvPr id="138" name="TextBox 137">
            <a:extLst>
              <a:ext uri="{FF2B5EF4-FFF2-40B4-BE49-F238E27FC236}">
                <a16:creationId xmlns:a16="http://schemas.microsoft.com/office/drawing/2014/main" id="{706D48FD-35EF-4202-92F6-4130C55074A9}"/>
              </a:ext>
            </a:extLst>
          </p:cNvPr>
          <p:cNvSpPr txBox="1"/>
          <p:nvPr/>
        </p:nvSpPr>
        <p:spPr>
          <a:xfrm>
            <a:off x="6327408" y="5941097"/>
            <a:ext cx="1858449" cy="646331"/>
          </a:xfrm>
          <a:prstGeom prst="rect">
            <a:avLst/>
          </a:prstGeom>
          <a:noFill/>
        </p:spPr>
        <p:txBody>
          <a:bodyPr wrap="square" rtlCol="0">
            <a:spAutoFit/>
          </a:bodyPr>
          <a:lstStyle/>
          <a:p>
            <a:pPr algn="ctr"/>
            <a:r>
              <a:rPr lang="en-US" dirty="0" err="1"/>
              <a:t>Hrish</a:t>
            </a:r>
            <a:r>
              <a:rPr lang="en-US" dirty="0"/>
              <a:t> Leen</a:t>
            </a:r>
          </a:p>
          <a:p>
            <a:pPr algn="ctr"/>
            <a:r>
              <a:rPr lang="en-US" i="1" dirty="0"/>
              <a:t>he/him</a:t>
            </a:r>
          </a:p>
        </p:txBody>
      </p:sp>
      <p:sp>
        <p:nvSpPr>
          <p:cNvPr id="139" name="TextBox 138">
            <a:extLst>
              <a:ext uri="{FF2B5EF4-FFF2-40B4-BE49-F238E27FC236}">
                <a16:creationId xmlns:a16="http://schemas.microsoft.com/office/drawing/2014/main" id="{E072DE1F-DC30-40B8-BF89-8E445B8C016B}"/>
              </a:ext>
            </a:extLst>
          </p:cNvPr>
          <p:cNvSpPr txBox="1"/>
          <p:nvPr/>
        </p:nvSpPr>
        <p:spPr>
          <a:xfrm>
            <a:off x="8884726" y="5905504"/>
            <a:ext cx="1858449" cy="923330"/>
          </a:xfrm>
          <a:prstGeom prst="rect">
            <a:avLst/>
          </a:prstGeom>
          <a:noFill/>
        </p:spPr>
        <p:txBody>
          <a:bodyPr wrap="square" rtlCol="0">
            <a:spAutoFit/>
          </a:bodyPr>
          <a:lstStyle/>
          <a:p>
            <a:pPr algn="ctr"/>
            <a:r>
              <a:rPr lang="en-US" dirty="0" err="1"/>
              <a:t>Evgeny</a:t>
            </a:r>
            <a:r>
              <a:rPr lang="en-US" dirty="0"/>
              <a:t> </a:t>
            </a:r>
            <a:r>
              <a:rPr lang="en-US" dirty="0" err="1"/>
              <a:t>Pobachienko</a:t>
            </a:r>
            <a:r>
              <a:rPr lang="en-US" dirty="0"/>
              <a:t> </a:t>
            </a:r>
            <a:r>
              <a:rPr lang="en-US" i="1" dirty="0"/>
              <a:t>he/him</a:t>
            </a:r>
          </a:p>
        </p:txBody>
      </p:sp>
    </p:spTree>
    <p:extLst>
      <p:ext uri="{BB962C8B-B14F-4D97-AF65-F5344CB8AC3E}">
        <p14:creationId xmlns:p14="http://schemas.microsoft.com/office/powerpoint/2010/main" val="306471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outdoor, tree, mountain, person&#10;&#10;Description automatically generated">
            <a:extLst>
              <a:ext uri="{FF2B5EF4-FFF2-40B4-BE49-F238E27FC236}">
                <a16:creationId xmlns:a16="http://schemas.microsoft.com/office/drawing/2014/main" id="{55CA4BC3-F037-4886-9152-53CA485725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4114800"/>
            <a:ext cx="1869822" cy="1869822"/>
          </a:xfrm>
          <a:prstGeom prst="rect">
            <a:avLst/>
          </a:prstGeom>
        </p:spPr>
      </p:pic>
      <p:pic>
        <p:nvPicPr>
          <p:cNvPr id="11" name="Picture 10">
            <a:extLst>
              <a:ext uri="{FF2B5EF4-FFF2-40B4-BE49-F238E27FC236}">
                <a16:creationId xmlns:a16="http://schemas.microsoft.com/office/drawing/2014/main" id="{717DECFD-7FBD-4691-8302-9F1319FFDB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7675" y="1295399"/>
            <a:ext cx="1858449" cy="1920787"/>
          </a:xfrm>
          <a:prstGeom prst="rect">
            <a:avLst/>
          </a:prstGeom>
        </p:spPr>
      </p:pic>
      <p:pic>
        <p:nvPicPr>
          <p:cNvPr id="12" name="Picture 11">
            <a:extLst>
              <a:ext uri="{FF2B5EF4-FFF2-40B4-BE49-F238E27FC236}">
                <a16:creationId xmlns:a16="http://schemas.microsoft.com/office/drawing/2014/main" id="{FCEC64FA-3876-4F47-A3A6-4069AC370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8162" y="1295399"/>
            <a:ext cx="1858449" cy="1858449"/>
          </a:xfrm>
          <a:prstGeom prst="rect">
            <a:avLst/>
          </a:prstGeom>
        </p:spPr>
      </p:pic>
      <p:sp>
        <p:nvSpPr>
          <p:cNvPr id="2" name="Title 1">
            <a:extLst>
              <a:ext uri="{FF2B5EF4-FFF2-40B4-BE49-F238E27FC236}">
                <a16:creationId xmlns:a16="http://schemas.microsoft.com/office/drawing/2014/main" id="{1077A033-72F4-467D-830D-082B6178B9BE}"/>
              </a:ext>
            </a:extLst>
          </p:cNvPr>
          <p:cNvSpPr>
            <a:spLocks noGrp="1"/>
          </p:cNvSpPr>
          <p:nvPr>
            <p:ph type="title"/>
          </p:nvPr>
        </p:nvSpPr>
        <p:spPr/>
        <p:txBody>
          <a:bodyPr/>
          <a:lstStyle/>
          <a:p>
            <a:r>
              <a:rPr lang="en-US" dirty="0"/>
              <a:t>Our talented course staff!</a:t>
            </a:r>
          </a:p>
        </p:txBody>
      </p:sp>
      <p:pic>
        <p:nvPicPr>
          <p:cNvPr id="13" name="Picture 12">
            <a:extLst>
              <a:ext uri="{FF2B5EF4-FFF2-40B4-BE49-F238E27FC236}">
                <a16:creationId xmlns:a16="http://schemas.microsoft.com/office/drawing/2014/main" id="{0A8E57B3-85A1-4EE1-8F9A-EADCB4798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8649" y="1295399"/>
            <a:ext cx="1869822" cy="1869822"/>
          </a:xfrm>
          <a:prstGeom prst="rect">
            <a:avLst/>
          </a:prstGeom>
        </p:spPr>
      </p:pic>
      <p:pic>
        <p:nvPicPr>
          <p:cNvPr id="14" name="Picture 13">
            <a:extLst>
              <a:ext uri="{FF2B5EF4-FFF2-40B4-BE49-F238E27FC236}">
                <a16:creationId xmlns:a16="http://schemas.microsoft.com/office/drawing/2014/main" id="{0013DF79-B46F-41E6-A9C9-30401507F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9843" y="1295399"/>
            <a:ext cx="1869822" cy="1869822"/>
          </a:xfrm>
          <a:prstGeom prst="rect">
            <a:avLst/>
          </a:prstGeom>
        </p:spPr>
      </p:pic>
      <p:pic>
        <p:nvPicPr>
          <p:cNvPr id="16" name="Picture 15">
            <a:extLst>
              <a:ext uri="{FF2B5EF4-FFF2-40B4-BE49-F238E27FC236}">
                <a16:creationId xmlns:a16="http://schemas.microsoft.com/office/drawing/2014/main" id="{798BC412-8CB1-4E0A-AA1F-04378575C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8162" y="4114800"/>
            <a:ext cx="1858449" cy="1858449"/>
          </a:xfrm>
          <a:prstGeom prst="rect">
            <a:avLst/>
          </a:prstGeom>
        </p:spPr>
      </p:pic>
      <p:pic>
        <p:nvPicPr>
          <p:cNvPr id="17" name="Picture 16">
            <a:extLst>
              <a:ext uri="{FF2B5EF4-FFF2-40B4-BE49-F238E27FC236}">
                <a16:creationId xmlns:a16="http://schemas.microsoft.com/office/drawing/2014/main" id="{5D6E0F4F-A86C-48ED-B9B2-53411B25D4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8649" y="4114800"/>
            <a:ext cx="1869822" cy="1869822"/>
          </a:xfrm>
          <a:prstGeom prst="rect">
            <a:avLst/>
          </a:prstGeom>
        </p:spPr>
      </p:pic>
      <p:pic>
        <p:nvPicPr>
          <p:cNvPr id="18" name="Picture 1">
            <a:extLst>
              <a:ext uri="{FF2B5EF4-FFF2-40B4-BE49-F238E27FC236}">
                <a16:creationId xmlns:a16="http://schemas.microsoft.com/office/drawing/2014/main" id="{13DF85A4-1C50-41D4-AF41-E5017EF7E33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852122" y="4322129"/>
            <a:ext cx="2005263" cy="1443789"/>
          </a:xfrm>
          <a:prstGeom prst="rect">
            <a:avLst/>
          </a:prstGeom>
          <a:noFill/>
          <a:ln w="9525">
            <a:noFill/>
            <a:miter lim="800000"/>
            <a:headEnd/>
            <a:tailEnd/>
          </a:ln>
          <a:effectLst/>
        </p:spPr>
      </p:pic>
      <p:sp>
        <p:nvSpPr>
          <p:cNvPr id="19" name="TextBox 18">
            <a:extLst>
              <a:ext uri="{FF2B5EF4-FFF2-40B4-BE49-F238E27FC236}">
                <a16:creationId xmlns:a16="http://schemas.microsoft.com/office/drawing/2014/main" id="{614750FB-177A-409D-B428-56FABB8B0433}"/>
              </a:ext>
            </a:extLst>
          </p:cNvPr>
          <p:cNvSpPr txBox="1"/>
          <p:nvPr/>
        </p:nvSpPr>
        <p:spPr>
          <a:xfrm>
            <a:off x="1289978" y="3159271"/>
            <a:ext cx="1858449" cy="369332"/>
          </a:xfrm>
          <a:prstGeom prst="rect">
            <a:avLst/>
          </a:prstGeom>
          <a:noFill/>
        </p:spPr>
        <p:txBody>
          <a:bodyPr wrap="square" rtlCol="0">
            <a:spAutoFit/>
          </a:bodyPr>
          <a:lstStyle/>
          <a:p>
            <a:pPr algn="ctr"/>
            <a:r>
              <a:rPr lang="en-US" dirty="0"/>
              <a:t>Cham Yao</a:t>
            </a:r>
          </a:p>
        </p:txBody>
      </p:sp>
      <p:sp>
        <p:nvSpPr>
          <p:cNvPr id="20" name="TextBox 19">
            <a:extLst>
              <a:ext uri="{FF2B5EF4-FFF2-40B4-BE49-F238E27FC236}">
                <a16:creationId xmlns:a16="http://schemas.microsoft.com/office/drawing/2014/main" id="{626870F3-69D9-4766-81D1-829A9311F05D}"/>
              </a:ext>
            </a:extLst>
          </p:cNvPr>
          <p:cNvSpPr txBox="1"/>
          <p:nvPr/>
        </p:nvSpPr>
        <p:spPr>
          <a:xfrm>
            <a:off x="3814115" y="3159271"/>
            <a:ext cx="1858449" cy="646331"/>
          </a:xfrm>
          <a:prstGeom prst="rect">
            <a:avLst/>
          </a:prstGeom>
          <a:noFill/>
        </p:spPr>
        <p:txBody>
          <a:bodyPr wrap="square" rtlCol="0">
            <a:spAutoFit/>
          </a:bodyPr>
          <a:lstStyle/>
          <a:p>
            <a:pPr algn="ctr"/>
            <a:r>
              <a:rPr lang="en-US" dirty="0"/>
              <a:t>Catherine Chen</a:t>
            </a:r>
          </a:p>
          <a:p>
            <a:pPr algn="ctr"/>
            <a:r>
              <a:rPr lang="en-US" i="1" dirty="0"/>
              <a:t>she/her</a:t>
            </a:r>
          </a:p>
        </p:txBody>
      </p:sp>
      <p:sp>
        <p:nvSpPr>
          <p:cNvPr id="21" name="TextBox 20">
            <a:extLst>
              <a:ext uri="{FF2B5EF4-FFF2-40B4-BE49-F238E27FC236}">
                <a16:creationId xmlns:a16="http://schemas.microsoft.com/office/drawing/2014/main" id="{37B4D0D4-52B4-4373-B48E-F610C13B5D39}"/>
              </a:ext>
            </a:extLst>
          </p:cNvPr>
          <p:cNvSpPr txBox="1"/>
          <p:nvPr/>
        </p:nvSpPr>
        <p:spPr>
          <a:xfrm>
            <a:off x="6338252" y="3159270"/>
            <a:ext cx="1858449" cy="646331"/>
          </a:xfrm>
          <a:prstGeom prst="rect">
            <a:avLst/>
          </a:prstGeom>
          <a:noFill/>
        </p:spPr>
        <p:txBody>
          <a:bodyPr wrap="square" rtlCol="0">
            <a:spAutoFit/>
          </a:bodyPr>
          <a:lstStyle/>
          <a:p>
            <a:pPr algn="ctr"/>
            <a:r>
              <a:rPr lang="en-US" dirty="0"/>
              <a:t>Anthony Han </a:t>
            </a:r>
            <a:r>
              <a:rPr lang="en-US" i="1" dirty="0"/>
              <a:t>he/him</a:t>
            </a:r>
          </a:p>
        </p:txBody>
      </p:sp>
      <p:sp>
        <p:nvSpPr>
          <p:cNvPr id="22" name="TextBox 21">
            <a:extLst>
              <a:ext uri="{FF2B5EF4-FFF2-40B4-BE49-F238E27FC236}">
                <a16:creationId xmlns:a16="http://schemas.microsoft.com/office/drawing/2014/main" id="{0DA12D30-0674-4E0B-8AA8-3A273C466E04}"/>
              </a:ext>
            </a:extLst>
          </p:cNvPr>
          <p:cNvSpPr txBox="1"/>
          <p:nvPr/>
        </p:nvSpPr>
        <p:spPr>
          <a:xfrm>
            <a:off x="8901890" y="3159270"/>
            <a:ext cx="1858449" cy="646331"/>
          </a:xfrm>
          <a:prstGeom prst="rect">
            <a:avLst/>
          </a:prstGeom>
          <a:noFill/>
        </p:spPr>
        <p:txBody>
          <a:bodyPr wrap="square" rtlCol="0">
            <a:spAutoFit/>
          </a:bodyPr>
          <a:lstStyle/>
          <a:p>
            <a:pPr algn="ctr"/>
            <a:r>
              <a:rPr lang="en-US" dirty="0"/>
              <a:t>Andrew Wang</a:t>
            </a:r>
          </a:p>
          <a:p>
            <a:pPr algn="ctr"/>
            <a:r>
              <a:rPr lang="en-US" i="1" dirty="0"/>
              <a:t>he/him</a:t>
            </a:r>
          </a:p>
        </p:txBody>
      </p:sp>
      <p:sp>
        <p:nvSpPr>
          <p:cNvPr id="23" name="TextBox 22">
            <a:extLst>
              <a:ext uri="{FF2B5EF4-FFF2-40B4-BE49-F238E27FC236}">
                <a16:creationId xmlns:a16="http://schemas.microsoft.com/office/drawing/2014/main" id="{8B90B025-23CE-4166-A62F-F93A4A2E4803}"/>
              </a:ext>
            </a:extLst>
          </p:cNvPr>
          <p:cNvSpPr txBox="1"/>
          <p:nvPr/>
        </p:nvSpPr>
        <p:spPr>
          <a:xfrm>
            <a:off x="1260143" y="5978671"/>
            <a:ext cx="1858449" cy="646331"/>
          </a:xfrm>
          <a:prstGeom prst="rect">
            <a:avLst/>
          </a:prstGeom>
          <a:noFill/>
        </p:spPr>
        <p:txBody>
          <a:bodyPr wrap="square" rtlCol="0">
            <a:spAutoFit/>
          </a:bodyPr>
          <a:lstStyle/>
          <a:p>
            <a:pPr algn="ctr"/>
            <a:r>
              <a:rPr lang="en-US" dirty="0"/>
              <a:t>Andrew Qin</a:t>
            </a:r>
          </a:p>
          <a:p>
            <a:pPr algn="ctr"/>
            <a:r>
              <a:rPr lang="en-US" i="1" dirty="0"/>
              <a:t>he/him</a:t>
            </a:r>
          </a:p>
        </p:txBody>
      </p:sp>
      <p:sp>
        <p:nvSpPr>
          <p:cNvPr id="24" name="TextBox 23">
            <a:extLst>
              <a:ext uri="{FF2B5EF4-FFF2-40B4-BE49-F238E27FC236}">
                <a16:creationId xmlns:a16="http://schemas.microsoft.com/office/drawing/2014/main" id="{0740C330-DA2E-4672-B5E1-6C7C901E1102}"/>
              </a:ext>
            </a:extLst>
          </p:cNvPr>
          <p:cNvSpPr txBox="1"/>
          <p:nvPr/>
        </p:nvSpPr>
        <p:spPr>
          <a:xfrm>
            <a:off x="3814115" y="5957477"/>
            <a:ext cx="1858449" cy="646331"/>
          </a:xfrm>
          <a:prstGeom prst="rect">
            <a:avLst/>
          </a:prstGeom>
          <a:noFill/>
        </p:spPr>
        <p:txBody>
          <a:bodyPr wrap="square" rtlCol="0">
            <a:spAutoFit/>
          </a:bodyPr>
          <a:lstStyle/>
          <a:p>
            <a:pPr algn="ctr"/>
            <a:r>
              <a:rPr lang="en-US" dirty="0"/>
              <a:t>Alina Trinh</a:t>
            </a:r>
          </a:p>
          <a:p>
            <a:pPr algn="ctr"/>
            <a:r>
              <a:rPr lang="en-US" i="1" dirty="0"/>
              <a:t>she/her</a:t>
            </a:r>
          </a:p>
        </p:txBody>
      </p:sp>
      <p:sp>
        <p:nvSpPr>
          <p:cNvPr id="25" name="TextBox 24">
            <a:extLst>
              <a:ext uri="{FF2B5EF4-FFF2-40B4-BE49-F238E27FC236}">
                <a16:creationId xmlns:a16="http://schemas.microsoft.com/office/drawing/2014/main" id="{56F3F9DC-CEBA-4E5D-A8BF-FC00775D56BE}"/>
              </a:ext>
            </a:extLst>
          </p:cNvPr>
          <p:cNvSpPr txBox="1"/>
          <p:nvPr/>
        </p:nvSpPr>
        <p:spPr>
          <a:xfrm>
            <a:off x="6327408" y="5941097"/>
            <a:ext cx="1858449" cy="646331"/>
          </a:xfrm>
          <a:prstGeom prst="rect">
            <a:avLst/>
          </a:prstGeom>
          <a:noFill/>
        </p:spPr>
        <p:txBody>
          <a:bodyPr wrap="square" rtlCol="0">
            <a:spAutoFit/>
          </a:bodyPr>
          <a:lstStyle/>
          <a:p>
            <a:pPr algn="ctr"/>
            <a:r>
              <a:rPr lang="en-US" dirty="0"/>
              <a:t>Ajay Sridhar </a:t>
            </a:r>
            <a:r>
              <a:rPr lang="en-US" i="1" dirty="0"/>
              <a:t>he/him</a:t>
            </a:r>
          </a:p>
        </p:txBody>
      </p:sp>
      <p:sp>
        <p:nvSpPr>
          <p:cNvPr id="26" name="TextBox 25">
            <a:extLst>
              <a:ext uri="{FF2B5EF4-FFF2-40B4-BE49-F238E27FC236}">
                <a16:creationId xmlns:a16="http://schemas.microsoft.com/office/drawing/2014/main" id="{084049E2-9BB5-423C-A805-8CAB50247643}"/>
              </a:ext>
            </a:extLst>
          </p:cNvPr>
          <p:cNvSpPr txBox="1"/>
          <p:nvPr/>
        </p:nvSpPr>
        <p:spPr>
          <a:xfrm>
            <a:off x="8884726" y="5905504"/>
            <a:ext cx="1858449" cy="738664"/>
          </a:xfrm>
          <a:prstGeom prst="rect">
            <a:avLst/>
          </a:prstGeom>
          <a:noFill/>
        </p:spPr>
        <p:txBody>
          <a:bodyPr wrap="square" rtlCol="0">
            <a:spAutoFit/>
          </a:bodyPr>
          <a:lstStyle/>
          <a:p>
            <a:pPr algn="ctr"/>
            <a:r>
              <a:rPr lang="en-US" sz="1400" i="1" dirty="0"/>
              <a:t>might have a few more people join so here’s a placeholder</a:t>
            </a:r>
          </a:p>
        </p:txBody>
      </p:sp>
    </p:spTree>
    <p:extLst>
      <p:ext uri="{BB962C8B-B14F-4D97-AF65-F5344CB8AC3E}">
        <p14:creationId xmlns:p14="http://schemas.microsoft.com/office/powerpoint/2010/main" val="388681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757F-2BBA-4056-8D02-999130E6EBC8}"/>
              </a:ext>
            </a:extLst>
          </p:cNvPr>
          <p:cNvSpPr>
            <a:spLocks noGrp="1"/>
          </p:cNvSpPr>
          <p:nvPr>
            <p:ph type="title"/>
          </p:nvPr>
        </p:nvSpPr>
        <p:spPr/>
        <p:txBody>
          <a:bodyPr/>
          <a:lstStyle/>
          <a:p>
            <a:r>
              <a:rPr lang="en-US" dirty="0"/>
              <a:t>Enrollment</a:t>
            </a:r>
          </a:p>
        </p:txBody>
      </p:sp>
      <p:sp>
        <p:nvSpPr>
          <p:cNvPr id="3" name="Content Placeholder 2">
            <a:extLst>
              <a:ext uri="{FF2B5EF4-FFF2-40B4-BE49-F238E27FC236}">
                <a16:creationId xmlns:a16="http://schemas.microsoft.com/office/drawing/2014/main" id="{EC0818DF-0DC3-43AA-8189-1EE4303671EC}"/>
              </a:ext>
            </a:extLst>
          </p:cNvPr>
          <p:cNvSpPr>
            <a:spLocks noGrp="1"/>
          </p:cNvSpPr>
          <p:nvPr>
            <p:ph idx="1"/>
          </p:nvPr>
        </p:nvSpPr>
        <p:spPr/>
        <p:txBody>
          <a:bodyPr/>
          <a:lstStyle/>
          <a:p>
            <a:r>
              <a:rPr lang="en-US" dirty="0"/>
              <a:t>Course staff does not control enrollment; we have to follow department policy</a:t>
            </a:r>
          </a:p>
          <a:p>
            <a:pPr lvl="1"/>
            <a:r>
              <a:rPr lang="en-US" dirty="0"/>
              <a:t>Only CS majors will be able to enroll this spring</a:t>
            </a:r>
          </a:p>
          <a:p>
            <a:pPr lvl="1"/>
            <a:r>
              <a:rPr lang="en-US" dirty="0"/>
              <a:t>More details on the course website</a:t>
            </a:r>
          </a:p>
        </p:txBody>
      </p:sp>
    </p:spTree>
    <p:extLst>
      <p:ext uri="{BB962C8B-B14F-4D97-AF65-F5344CB8AC3E}">
        <p14:creationId xmlns:p14="http://schemas.microsoft.com/office/powerpoint/2010/main" val="3814220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EB59-B6D2-484C-821E-E9896BEFFD22}"/>
              </a:ext>
            </a:extLst>
          </p:cNvPr>
          <p:cNvSpPr>
            <a:spLocks noGrp="1"/>
          </p:cNvSpPr>
          <p:nvPr>
            <p:ph type="title"/>
          </p:nvPr>
        </p:nvSpPr>
        <p:spPr/>
        <p:txBody>
          <a:bodyPr/>
          <a:lstStyle/>
          <a:p>
            <a:r>
              <a:rPr lang="en-US" dirty="0"/>
              <a:t>Course Structure: Lectures</a:t>
            </a:r>
          </a:p>
        </p:txBody>
      </p:sp>
      <p:sp>
        <p:nvSpPr>
          <p:cNvPr id="3" name="Content Placeholder 2">
            <a:extLst>
              <a:ext uri="{FF2B5EF4-FFF2-40B4-BE49-F238E27FC236}">
                <a16:creationId xmlns:a16="http://schemas.microsoft.com/office/drawing/2014/main" id="{6878C51D-42F3-4B20-84AE-67874086C344}"/>
              </a:ext>
            </a:extLst>
          </p:cNvPr>
          <p:cNvSpPr>
            <a:spLocks noGrp="1"/>
          </p:cNvSpPr>
          <p:nvPr>
            <p:ph idx="1"/>
          </p:nvPr>
        </p:nvSpPr>
        <p:spPr/>
        <p:txBody>
          <a:bodyPr/>
          <a:lstStyle/>
          <a:p>
            <a:r>
              <a:rPr lang="en-US" dirty="0"/>
              <a:t>You are here!</a:t>
            </a:r>
          </a:p>
          <a:p>
            <a:r>
              <a:rPr lang="en-US" dirty="0"/>
              <a:t>Tuesday/Thursday, 5:00–6:30 PM PT</a:t>
            </a:r>
          </a:p>
          <a:p>
            <a:r>
              <a:rPr lang="en-US" dirty="0"/>
              <a:t>Attendance is not taken</a:t>
            </a:r>
          </a:p>
          <a:p>
            <a:pPr lvl="1"/>
            <a:r>
              <a:rPr lang="en-US" dirty="0"/>
              <a:t>But there may be a bit of extra credit for attending</a:t>
            </a:r>
          </a:p>
          <a:p>
            <a:r>
              <a:rPr lang="en-US" dirty="0"/>
              <a:t>You can attend:</a:t>
            </a:r>
          </a:p>
          <a:p>
            <a:pPr lvl="1"/>
            <a:r>
              <a:rPr lang="en-US" dirty="0"/>
              <a:t>In-person in Wheeler 150</a:t>
            </a:r>
          </a:p>
          <a:p>
            <a:pPr lvl="1"/>
            <a:r>
              <a:rPr lang="en-US" dirty="0"/>
              <a:t>Remotely over Zoom (we’ll try our best to livestream)</a:t>
            </a:r>
          </a:p>
          <a:p>
            <a:pPr lvl="1"/>
            <a:r>
              <a:rPr lang="en-US" dirty="0"/>
              <a:t>Asynchronously by watching recordings (posted on website)</a:t>
            </a:r>
          </a:p>
        </p:txBody>
      </p:sp>
    </p:spTree>
    <p:extLst>
      <p:ext uri="{BB962C8B-B14F-4D97-AF65-F5344CB8AC3E}">
        <p14:creationId xmlns:p14="http://schemas.microsoft.com/office/powerpoint/2010/main" val="335654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6D5E-CE5A-4AAA-AD18-1156576DEE1B}"/>
              </a:ext>
            </a:extLst>
          </p:cNvPr>
          <p:cNvSpPr>
            <a:spLocks noGrp="1"/>
          </p:cNvSpPr>
          <p:nvPr>
            <p:ph type="title"/>
          </p:nvPr>
        </p:nvSpPr>
        <p:spPr/>
        <p:txBody>
          <a:bodyPr/>
          <a:lstStyle/>
          <a:p>
            <a:r>
              <a:rPr lang="en-US" dirty="0"/>
              <a:t>Course Structure: Discussions</a:t>
            </a:r>
          </a:p>
        </p:txBody>
      </p:sp>
      <p:sp>
        <p:nvSpPr>
          <p:cNvPr id="3" name="Content Placeholder 2">
            <a:extLst>
              <a:ext uri="{FF2B5EF4-FFF2-40B4-BE49-F238E27FC236}">
                <a16:creationId xmlns:a16="http://schemas.microsoft.com/office/drawing/2014/main" id="{D3C0FF7F-2B3B-40C0-8AAE-C04E627AF2B0}"/>
              </a:ext>
            </a:extLst>
          </p:cNvPr>
          <p:cNvSpPr>
            <a:spLocks noGrp="1"/>
          </p:cNvSpPr>
          <p:nvPr>
            <p:ph idx="1"/>
          </p:nvPr>
        </p:nvSpPr>
        <p:spPr/>
        <p:txBody>
          <a:bodyPr/>
          <a:lstStyle/>
          <a:p>
            <a:r>
              <a:rPr lang="en-US" dirty="0"/>
              <a:t>We offer three types of discussions</a:t>
            </a:r>
          </a:p>
          <a:p>
            <a:pPr lvl="1"/>
            <a:r>
              <a:rPr lang="en-US" dirty="0"/>
              <a:t>Regular discussions</a:t>
            </a:r>
          </a:p>
          <a:p>
            <a:pPr lvl="1"/>
            <a:r>
              <a:rPr lang="en-US" dirty="0"/>
              <a:t>Exam prep discussions</a:t>
            </a:r>
          </a:p>
          <a:p>
            <a:pPr lvl="1"/>
            <a:r>
              <a:rPr lang="en-US" dirty="0"/>
              <a:t>Extended-time discussions</a:t>
            </a:r>
          </a:p>
          <a:p>
            <a:pPr lvl="1"/>
            <a:r>
              <a:rPr lang="en-US" dirty="0"/>
              <a:t>We’ll try to make recordings, but no promises</a:t>
            </a:r>
          </a:p>
          <a:p>
            <a:r>
              <a:rPr lang="en-US" dirty="0"/>
              <a:t>Discussion schedule available on website</a:t>
            </a:r>
          </a:p>
          <a:p>
            <a:pPr lvl="1"/>
            <a:r>
              <a:rPr lang="en-US" dirty="0"/>
              <a:t>Discussions start next week (January 23)</a:t>
            </a:r>
          </a:p>
          <a:p>
            <a:r>
              <a:rPr lang="en-US" dirty="0"/>
              <a:t>You can attend any discussion section you want (no need to enroll in a section)</a:t>
            </a:r>
          </a:p>
          <a:p>
            <a:pPr lvl="1"/>
            <a:r>
              <a:rPr lang="en-US" dirty="0"/>
              <a:t>A bit of extra credit available for attendance</a:t>
            </a:r>
          </a:p>
        </p:txBody>
      </p:sp>
    </p:spTree>
    <p:extLst>
      <p:ext uri="{BB962C8B-B14F-4D97-AF65-F5344CB8AC3E}">
        <p14:creationId xmlns:p14="http://schemas.microsoft.com/office/powerpoint/2010/main" val="28098596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1 -- introduction</Template>
  <TotalTime>41766</TotalTime>
  <Words>2665</Words>
  <Application>Microsoft Office PowerPoint</Application>
  <PresentationFormat>Widescreen</PresentationFormat>
  <Paragraphs>296</Paragraphs>
  <Slides>40</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Wingdings</vt:lpstr>
      <vt:lpstr>dan-berkeley-nlp-v1</vt:lpstr>
      <vt:lpstr>CS 188: Artificial Intelligence </vt:lpstr>
      <vt:lpstr>First Half of Today: Intro and Logistics</vt:lpstr>
      <vt:lpstr>Staff Introductions: Peyrin (he/him)</vt:lpstr>
      <vt:lpstr>Our talented course staff!</vt:lpstr>
      <vt:lpstr>Our talented course staff!</vt:lpstr>
      <vt:lpstr>Our talented course staff!</vt:lpstr>
      <vt:lpstr>Enrollment</vt:lpstr>
      <vt:lpstr>Course Structure: Lectures</vt:lpstr>
      <vt:lpstr>Course Structure: Discussions</vt:lpstr>
      <vt:lpstr>Course Structure: Office Hours</vt:lpstr>
      <vt:lpstr>Course Structure: Exams</vt:lpstr>
      <vt:lpstr>Resources</vt:lpstr>
      <vt:lpstr>Grading Structure</vt:lpstr>
      <vt:lpstr>Extensions and Accommodations</vt:lpstr>
      <vt:lpstr>DSP</vt:lpstr>
      <vt:lpstr>Collaboration and Academic Dishonesty</vt:lpstr>
      <vt:lpstr>Stress Management and Mental Health</vt:lpstr>
      <vt:lpstr>Second Half of Today: What is AI?</vt:lpstr>
      <vt:lpstr>Sci-Fi AI?</vt:lpstr>
      <vt:lpstr>What is AI?</vt:lpstr>
      <vt:lpstr>Rational Decisions</vt:lpstr>
      <vt:lpstr>PowerPoint Presentation</vt:lpstr>
      <vt:lpstr>What About the Brain?</vt:lpstr>
      <vt:lpstr>A (Short) History of AI</vt:lpstr>
      <vt:lpstr>PowerPoint Presentation</vt:lpstr>
      <vt:lpstr>A (Short) History of AI</vt:lpstr>
      <vt:lpstr>A (Short) History of AI</vt:lpstr>
      <vt:lpstr>A (Short) History of AI</vt:lpstr>
      <vt:lpstr>What Can AI Do?</vt:lpstr>
      <vt:lpstr>Unintentionally Funny Stories</vt:lpstr>
      <vt:lpstr>AI in the News</vt:lpstr>
      <vt:lpstr>AI in the News</vt:lpstr>
      <vt:lpstr>AI in the News</vt:lpstr>
      <vt:lpstr>AI in the News</vt:lpstr>
      <vt:lpstr>AI in the News</vt:lpstr>
      <vt:lpstr>Course Topics</vt:lpstr>
      <vt:lpstr>Should I take CS 188?</vt:lpstr>
      <vt:lpstr>Designing Rational Agents</vt:lpstr>
      <vt:lpstr>Pac-Man as an Agent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188: Artificial Intelligence </dc:title>
  <cp:lastModifiedBy>Peyrin Kao</cp:lastModifiedBy>
  <cp:revision>2045</cp:revision>
  <cp:lastPrinted>2018-08-28T05:21:10Z</cp:lastPrinted>
  <dcterms:created xsi:type="dcterms:W3CDTF">2004-08-27T04:16:05Z</dcterms:created>
  <dcterms:modified xsi:type="dcterms:W3CDTF">2023-01-17T23:28:49Z</dcterms:modified>
</cp:coreProperties>
</file>